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4"/>
  </p:notesMasterIdLst>
  <p:sldIdLst>
    <p:sldId id="335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300" r:id="rId13"/>
    <p:sldId id="272" r:id="rId14"/>
    <p:sldId id="273" r:id="rId15"/>
    <p:sldId id="350" r:id="rId16"/>
    <p:sldId id="351" r:id="rId17"/>
    <p:sldId id="352" r:id="rId18"/>
    <p:sldId id="278" r:id="rId19"/>
    <p:sldId id="295" r:id="rId20"/>
    <p:sldId id="294" r:id="rId21"/>
    <p:sldId id="285" r:id="rId22"/>
    <p:sldId id="290" r:id="rId23"/>
    <p:sldId id="289" r:id="rId24"/>
    <p:sldId id="286" r:id="rId25"/>
    <p:sldId id="291" r:id="rId26"/>
    <p:sldId id="301" r:id="rId27"/>
    <p:sldId id="292" r:id="rId28"/>
    <p:sldId id="309" r:id="rId29"/>
    <p:sldId id="302" r:id="rId30"/>
    <p:sldId id="297" r:id="rId31"/>
    <p:sldId id="368" r:id="rId32"/>
    <p:sldId id="410" r:id="rId33"/>
    <p:sldId id="303" r:id="rId34"/>
    <p:sldId id="288" r:id="rId35"/>
    <p:sldId id="399" r:id="rId36"/>
    <p:sldId id="298" r:id="rId37"/>
    <p:sldId id="339" r:id="rId38"/>
    <p:sldId id="299" r:id="rId39"/>
    <p:sldId id="359" r:id="rId40"/>
    <p:sldId id="307" r:id="rId41"/>
    <p:sldId id="308" r:id="rId42"/>
    <p:sldId id="310" r:id="rId43"/>
    <p:sldId id="311" r:id="rId44"/>
    <p:sldId id="390" r:id="rId45"/>
    <p:sldId id="312" r:id="rId46"/>
    <p:sldId id="313" r:id="rId47"/>
    <p:sldId id="314" r:id="rId48"/>
    <p:sldId id="341" r:id="rId49"/>
    <p:sldId id="315" r:id="rId50"/>
    <p:sldId id="414" r:id="rId51"/>
    <p:sldId id="388" r:id="rId52"/>
    <p:sldId id="411" r:id="rId53"/>
    <p:sldId id="415" r:id="rId54"/>
    <p:sldId id="393" r:id="rId55"/>
    <p:sldId id="374" r:id="rId56"/>
    <p:sldId id="392" r:id="rId57"/>
    <p:sldId id="375" r:id="rId58"/>
    <p:sldId id="380" r:id="rId59"/>
    <p:sldId id="408" r:id="rId60"/>
    <p:sldId id="412" r:id="rId61"/>
    <p:sldId id="372" r:id="rId62"/>
    <p:sldId id="373" r:id="rId63"/>
    <p:sldId id="376" r:id="rId64"/>
    <p:sldId id="403" r:id="rId65"/>
    <p:sldId id="409" r:id="rId66"/>
    <p:sldId id="323" r:id="rId67"/>
    <p:sldId id="383" r:id="rId68"/>
    <p:sldId id="384" r:id="rId69"/>
    <p:sldId id="385" r:id="rId70"/>
    <p:sldId id="353" r:id="rId71"/>
    <p:sldId id="361" r:id="rId72"/>
    <p:sldId id="362" r:id="rId73"/>
    <p:sldId id="363" r:id="rId74"/>
    <p:sldId id="382" r:id="rId75"/>
    <p:sldId id="364" r:id="rId76"/>
    <p:sldId id="365" r:id="rId77"/>
    <p:sldId id="366" r:id="rId78"/>
    <p:sldId id="367" r:id="rId79"/>
    <p:sldId id="386" r:id="rId80"/>
    <p:sldId id="332" r:id="rId81"/>
    <p:sldId id="342" r:id="rId82"/>
    <p:sldId id="343" r:id="rId8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434AC98-64FB-41A9-9833-FC82035B0CAC}">
          <p14:sldIdLst>
            <p14:sldId id="335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300"/>
            <p14:sldId id="272"/>
            <p14:sldId id="273"/>
            <p14:sldId id="350"/>
            <p14:sldId id="351"/>
            <p14:sldId id="352"/>
            <p14:sldId id="278"/>
            <p14:sldId id="295"/>
            <p14:sldId id="294"/>
            <p14:sldId id="285"/>
            <p14:sldId id="290"/>
            <p14:sldId id="289"/>
            <p14:sldId id="286"/>
            <p14:sldId id="291"/>
            <p14:sldId id="301"/>
            <p14:sldId id="292"/>
            <p14:sldId id="309"/>
            <p14:sldId id="302"/>
            <p14:sldId id="297"/>
            <p14:sldId id="368"/>
            <p14:sldId id="410"/>
            <p14:sldId id="303"/>
            <p14:sldId id="288"/>
            <p14:sldId id="399"/>
            <p14:sldId id="298"/>
            <p14:sldId id="339"/>
            <p14:sldId id="299"/>
            <p14:sldId id="359"/>
            <p14:sldId id="307"/>
            <p14:sldId id="308"/>
            <p14:sldId id="310"/>
            <p14:sldId id="311"/>
            <p14:sldId id="390"/>
            <p14:sldId id="312"/>
            <p14:sldId id="313"/>
            <p14:sldId id="314"/>
            <p14:sldId id="341"/>
            <p14:sldId id="315"/>
            <p14:sldId id="414"/>
            <p14:sldId id="388"/>
            <p14:sldId id="411"/>
            <p14:sldId id="415"/>
            <p14:sldId id="393"/>
            <p14:sldId id="374"/>
            <p14:sldId id="392"/>
            <p14:sldId id="375"/>
            <p14:sldId id="380"/>
            <p14:sldId id="408"/>
            <p14:sldId id="412"/>
            <p14:sldId id="372"/>
            <p14:sldId id="373"/>
            <p14:sldId id="376"/>
            <p14:sldId id="403"/>
            <p14:sldId id="409"/>
            <p14:sldId id="323"/>
            <p14:sldId id="383"/>
            <p14:sldId id="384"/>
            <p14:sldId id="385"/>
            <p14:sldId id="353"/>
            <p14:sldId id="361"/>
            <p14:sldId id="362"/>
            <p14:sldId id="363"/>
            <p14:sldId id="382"/>
            <p14:sldId id="364"/>
            <p14:sldId id="365"/>
            <p14:sldId id="366"/>
            <p14:sldId id="367"/>
            <p14:sldId id="386"/>
            <p14:sldId id="332"/>
            <p14:sldId id="342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E331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4" autoAdjust="0"/>
    <p:restoredTop sz="86323" autoAdjust="0"/>
  </p:normalViewPr>
  <p:slideViewPr>
    <p:cSldViewPr snapToGrid="0">
      <p:cViewPr varScale="1">
        <p:scale>
          <a:sx n="78" d="100"/>
          <a:sy n="78" d="100"/>
        </p:scale>
        <p:origin x="11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0" y="2947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34E2E-717F-4314-A488-6CC752E9157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37CBDD-A121-487B-8489-41D430577110}" type="pres">
      <dgm:prSet presAssocID="{71934E2E-717F-4314-A488-6CC752E9157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10CE2CF1-C14B-4CA6-A6EB-73B77F4DE14C}" type="presOf" srcId="{71934E2E-717F-4314-A488-6CC752E9157E}" destId="{5437CBDD-A121-487B-8489-41D430577110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9AB68-A0CF-4F62-8AD8-2AFFF3475EE5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72A42-0BF7-4B81-8FA3-2DA3764C1F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9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72A42-0BF7-4B81-8FA3-2DA3764C1F4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72A42-0BF7-4B81-8FA3-2DA3764C1F4D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72A42-0BF7-4B81-8FA3-2DA3764C1F4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3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72A42-0BF7-4B81-8FA3-2DA3764C1F4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29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72A42-0BF7-4B81-8FA3-2DA3764C1F4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644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72A42-0BF7-4B81-8FA3-2DA3764C1F4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031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72A42-0BF7-4B81-8FA3-2DA3764C1F4D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72A42-0BF7-4B81-8FA3-2DA3764C1F4D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72A42-0BF7-4B81-8FA3-2DA3764C1F4D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72A42-0BF7-4B81-8FA3-2DA3764C1F4D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20161118104437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20161115115324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C&#1086;&#1077;&#1076;&#1080;&#1085;&#1077;&#1085;&#1085;&#1099;&#1081;%20&#1092;&#1072;&#1081;&#1083;.mp4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574" y="0"/>
            <a:ext cx="9929706" cy="2072640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>
                <a:solidFill>
                  <a:srgbClr val="AE3312"/>
                </a:solidFill>
              </a:rPr>
              <a:t>Муниципальное дошкольное образовательное учреждение «Детский сад №47»</a:t>
            </a:r>
          </a:p>
        </p:txBody>
      </p:sp>
      <p:pic>
        <p:nvPicPr>
          <p:cNvPr id="4" name="Содержимое 3" descr="DSC0503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52" y="2160588"/>
            <a:ext cx="6900333" cy="388143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847" y="-404949"/>
            <a:ext cx="8697479" cy="4859383"/>
          </a:xfrm>
        </p:spPr>
        <p:txBody>
          <a:bodyPr>
            <a:normAutofit fontScale="90000"/>
          </a:bodyPr>
          <a:lstStyle/>
          <a:p>
            <a:pPr algn="just"/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На сегодняшний день высокая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проблемность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обучения геометрии в средней школе -факт общеизвестный!</a:t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i="1" dirty="0" err="1">
                <a:solidFill>
                  <a:schemeClr val="accent6">
                    <a:lumMod val="75000"/>
                  </a:schemeClr>
                </a:solidFill>
              </a:rPr>
              <a:t>Белошистая</a:t>
            </a: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</a:rPr>
              <a:t> А.В. указывает: «Корни проблемы, встающей во весь рост перед учителями в старших классах при изучении геометрии, следует искать в начальной школе».</a:t>
            </a:r>
          </a:p>
        </p:txBody>
      </p:sp>
      <p:pic>
        <p:nvPicPr>
          <p:cNvPr id="2050" name="Picture 2" descr="http://www.chitalnya.ru/upload2/322/0107e6821fcb927ffc3b9c848bd1c0d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847" y="4530435"/>
            <a:ext cx="2019589" cy="20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3.proshkolu.ru/content/media/pic/std/3000000/2224000/2223457-dab2942067bc5a42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618" y="4530435"/>
            <a:ext cx="2697161" cy="219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rv2.lori-images.net/nedovolnyi-uchitel-v-klasse-0003603082-preview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352" y="4530435"/>
            <a:ext cx="3067194" cy="20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30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2069"/>
            <a:ext cx="10569786" cy="6139542"/>
          </a:xfrm>
        </p:spPr>
        <p:txBody>
          <a:bodyPr>
            <a:normAutofit/>
          </a:bodyPr>
          <a:lstStyle/>
          <a:p>
            <a:pPr algn="just"/>
            <a:br>
              <a:rPr lang="ru-RU" sz="2400" dirty="0"/>
            </a:br>
            <a:r>
              <a:rPr lang="ru-RU" sz="2400" dirty="0"/>
              <a:t>	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В последнее время в среде учёных – методистов, математиков интерес к проблеме развития пространственного мышления вырос до такой степени, что ставятся вопросы </a:t>
            </a:r>
            <a:r>
              <a:rPr lang="ru-RU" sz="4000" i="1" dirty="0">
                <a:solidFill>
                  <a:schemeClr val="accent6">
                    <a:lumMod val="75000"/>
                  </a:schemeClr>
                </a:solidFill>
              </a:rPr>
              <a:t>о  </a:t>
            </a:r>
            <a:r>
              <a:rPr lang="ru-RU" sz="4000" b="1" i="1" u="sng" dirty="0">
                <a:solidFill>
                  <a:schemeClr val="accent6">
                    <a:lumMod val="75000"/>
                  </a:schemeClr>
                </a:solidFill>
              </a:rPr>
              <a:t>введении курса наглядной геометрии  уже в начальной школе</a:t>
            </a:r>
            <a:r>
              <a:rPr lang="ru-RU" sz="4000" i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Picture 2" descr="http://www.zavuch.ru/uploads/methodlib/2015/9/5/19887534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5166" y="4288504"/>
            <a:ext cx="4310743" cy="256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449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274320"/>
            <a:ext cx="10086460" cy="6583679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 результате обследования мы выявили, что у наших детей отмечается недостаточный уровень развития не только конструктивных навыков и умений, но и предпосылок конструктивной деятельности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(восприятие формы, величины, пространства, тактильно-двигательного восприятия).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Konkursy ~ BIBLIOTEKA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979" y="4710546"/>
            <a:ext cx="3526575" cy="21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62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5943"/>
            <a:ext cx="11092300" cy="627017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Геометрические объекты (объёмные тела, плоскостные геометрические фигуры, чертежи, схемы и т.п.)- это пространственные формы в «чистом виде», и они  могут служить основным материалом, на котором </a:t>
            </a:r>
            <a:r>
              <a:rPr lang="ru-RU" dirty="0">
                <a:solidFill>
                  <a:srgbClr val="CC0000"/>
                </a:solidFill>
              </a:rPr>
              <a:t>создаются пространственные образы и происходит оперирование ими.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Следовательно, формируется и развивается пространственное мышление. 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 descr="http://im0-tub-ru.yandex.net/i?id=6332ae13e75b21fc24fbaf0bef259baf-35-144&amp;n=2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9573" y="4786308"/>
            <a:ext cx="2786082" cy="207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0-tub-ru.yandex.net/i?id=b218cb4f442664579a11ceb232245ad2-20-144&amp;n=21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1472" y="5222610"/>
            <a:ext cx="307183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338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7383"/>
            <a:ext cx="10478346" cy="6230983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 процессе применения технологии дети знакомятся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 геометрическими формами, величиной, получают начальные представления о пространстве. Нельзя не отметить также положительного влияния конструирования на развитие и совершенствование всех познавательных процессов.  </a:t>
            </a:r>
            <a:r>
              <a:rPr lang="ru-RU" u="sng" dirty="0">
                <a:solidFill>
                  <a:schemeClr val="accent6">
                    <a:lumMod val="75000"/>
                  </a:schemeClr>
                </a:solidFill>
              </a:rPr>
              <a:t>Все это свидетельствует не только о развивающих, но и об огромных коррекционных возможностях, которые содержатся в этой деятельности.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3685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52" y="351183"/>
            <a:ext cx="8596668" cy="7222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Цель авторской технологии: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88505" y="1676400"/>
            <a:ext cx="8596668" cy="722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1236" y="1451113"/>
            <a:ext cx="79910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Развитие и коррекция пространственного мышления в процессе конструктивной деятельности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81270" y="3856383"/>
            <a:ext cx="8596668" cy="722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17374" y="3722060"/>
            <a:ext cx="78055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Формирование активной познавательной деятельности у детей  дошкольного возраста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solidFill>
                  <a:srgbClr val="FF0000"/>
                </a:solidFill>
              </a:rPr>
              <a:t>Задачи </a:t>
            </a:r>
            <a:r>
              <a:rPr lang="ru-RU" i="1" dirty="0">
                <a:solidFill>
                  <a:srgbClr val="FF0000"/>
                </a:solidFill>
              </a:rPr>
              <a:t>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5227982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Формировать интерес к конструктивной деятельности;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Развивать конструктивные навыки и умения;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Развивать сенсомоторную сферу (развивать зрительно-моторную координацию, восприятие величин, объёмных и плоскостных геометрических форм, преобразование геометрических форм, восприятие и моделирование пространственных отношений);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Развивать познавательные процессы (зрительное, тактильно-двигательное восприятие, внимание, память, мышление, воображение, речь;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Формировать навыки контроля и самоконтроля, самостоятельности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7821" y="1"/>
            <a:ext cx="8596668" cy="143123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Содержание авторской технологии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определяется </a:t>
            </a: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</a:rPr>
              <a:t>специальными профессионально-педагогическими технологиями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такими как: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77333" y="1212574"/>
            <a:ext cx="9301553" cy="6122504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Технология обучения и воспитания детей с нарушениями опорно-двигательного аппарата». (Левченко И.Ю., Приходько О. Г.); 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«Обучение конструированию в дошкольных учреждениях для дошкольников с интеллектуальной недостаточностью»( </a:t>
            </a:r>
            <a:r>
              <a:rPr lang="ru-RU" sz="2400" i="1" dirty="0" err="1">
                <a:solidFill>
                  <a:schemeClr val="accent6">
                    <a:lumMod val="75000"/>
                  </a:schemeClr>
                </a:solidFill>
              </a:rPr>
              <a:t>Гаврилушкина</a:t>
            </a: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 О.П.) ;</a:t>
            </a:r>
          </a:p>
          <a:p>
            <a:pPr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</a:rPr>
              <a:t>Современными  педагогическими технологиями:</a:t>
            </a:r>
            <a:endParaRPr lang="ru-RU" sz="2400" b="1" i="1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Развивающего обучения </a:t>
            </a:r>
            <a:r>
              <a:rPr lang="ru-RU" sz="2400" i="1" dirty="0" err="1">
                <a:solidFill>
                  <a:schemeClr val="accent6">
                    <a:lumMod val="75000"/>
                  </a:schemeClr>
                </a:solidFill>
              </a:rPr>
              <a:t>Венгера</a:t>
            </a: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 Л.А. </a:t>
            </a:r>
          </a:p>
          <a:p>
            <a:pPr>
              <a:buFont typeface="Wingdings" pitchFamily="2" charset="2"/>
              <a:buChar char="Ø"/>
            </a:pPr>
            <a:r>
              <a:rPr lang="ru-RU" sz="2400" i="1" u="sng" dirty="0">
                <a:solidFill>
                  <a:schemeClr val="accent6">
                    <a:lumMod val="75000"/>
                  </a:schemeClr>
                </a:solidFill>
              </a:rPr>
              <a:t>Игровые педагогические технологии.</a:t>
            </a:r>
          </a:p>
          <a:p>
            <a:pPr>
              <a:buFont typeface="Wingdings" pitchFamily="2" charset="2"/>
              <a:buChar char="Ø"/>
            </a:pPr>
            <a:r>
              <a:rPr lang="ru-RU" sz="2400" i="1" u="sng" dirty="0">
                <a:solidFill>
                  <a:schemeClr val="accent6">
                    <a:lumMod val="75000"/>
                  </a:schemeClr>
                </a:solidFill>
              </a:rPr>
              <a:t>Технология «Ситуация» Л.Г. </a:t>
            </a:r>
            <a:r>
              <a:rPr lang="ru-RU" sz="2400" i="1" u="sng" dirty="0" err="1">
                <a:solidFill>
                  <a:schemeClr val="accent6">
                    <a:lumMod val="75000"/>
                  </a:schemeClr>
                </a:solidFill>
              </a:rPr>
              <a:t>Петерсон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10778792" cy="670124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Дидактические (обучающие) средства: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Конструктор, трафареты, чертежи, магнитная доска, интерактивная доска, дидактические игры.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05" y="1463040"/>
            <a:ext cx="5787822" cy="52302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145" y="1449977"/>
            <a:ext cx="4783420" cy="521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59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19500"/>
            <a:ext cx="7766936" cy="164630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2" name="Подзаголовок 31"/>
          <p:cNvSpPr>
            <a:spLocks noGrp="1"/>
          </p:cNvSpPr>
          <p:nvPr>
            <p:ph type="subTitle" idx="1"/>
          </p:nvPr>
        </p:nvSpPr>
        <p:spPr>
          <a:xfrm>
            <a:off x="1132994" y="195943"/>
            <a:ext cx="10061875" cy="212924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Формы работы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3623369" y="1390116"/>
            <a:ext cx="706582" cy="59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115207" y="1760343"/>
            <a:ext cx="0" cy="2145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450183" y="1387039"/>
            <a:ext cx="595745" cy="553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6949440" y="2050869"/>
            <a:ext cx="5042263" cy="24166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ПОДГРУППОВЫЕ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3631475" y="4258491"/>
            <a:ext cx="5055326" cy="22879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ФРОНТАЛЬНЫЕ</a:t>
            </a:r>
          </a:p>
        </p:txBody>
      </p:sp>
      <p:sp>
        <p:nvSpPr>
          <p:cNvPr id="13" name="Овал 12"/>
          <p:cNvSpPr/>
          <p:nvPr/>
        </p:nvSpPr>
        <p:spPr>
          <a:xfrm>
            <a:off x="222067" y="2032972"/>
            <a:ext cx="5277395" cy="24606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ИНДИВИДУАЛЬНЫЕ</a:t>
            </a:r>
          </a:p>
        </p:txBody>
      </p:sp>
    </p:spTree>
    <p:extLst>
      <p:ext uri="{BB962C8B-B14F-4D97-AF65-F5344CB8AC3E}">
        <p14:creationId xmlns:p14="http://schemas.microsoft.com/office/powerpoint/2010/main" val="391484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34844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Развитие конструктивных способностей у детей дошкольного возраста. </a:t>
            </a:r>
            <a:b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sz="3100" b="1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Мизенина</a:t>
            </a:r>
            <a:r>
              <a:rPr lang="ru-RU" sz="31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Марина Николаевна</a:t>
            </a:r>
            <a:r>
              <a:rPr lang="ru-RU" sz="3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,высшая квалификационная  категория</a:t>
            </a:r>
            <a:br>
              <a:rPr lang="ru-RU" sz="3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lang="ru-RU" sz="3100" b="1" i="1" u="sng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Романова Марина Александровна </a:t>
            </a:r>
            <a:br>
              <a:rPr lang="ru-RU" sz="3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учитель- дефектолог, первая квалификационная  категория.</a:t>
            </a:r>
            <a:br>
              <a:rPr lang="ru-RU" sz="3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i="1" dirty="0">
                <a:solidFill>
                  <a:schemeClr val="tx1"/>
                </a:solidFill>
              </a:rPr>
            </a:br>
            <a:r>
              <a:rPr lang="ru-RU" sz="2700" i="1" dirty="0">
                <a:solidFill>
                  <a:schemeClr val="tx1"/>
                </a:solidFill>
              </a:rPr>
              <a:t> </a:t>
            </a:r>
            <a:b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53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42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8823"/>
            <a:ext cx="9929706" cy="6178731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     </a:t>
            </a:r>
            <a:r>
              <a:rPr lang="ru-RU" sz="4400" b="1" dirty="0">
                <a:solidFill>
                  <a:srgbClr val="FF0000"/>
                </a:solidFill>
              </a:rPr>
              <a:t>МЕТОДЫ И ПРИЁМЫ ОБУЧЕНИЯ:</a:t>
            </a:r>
            <a:br>
              <a:rPr lang="ru-RU" sz="44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(И.Я. </a:t>
            </a:r>
            <a:r>
              <a:rPr lang="ru-RU" sz="3100" b="1" dirty="0" err="1">
                <a:solidFill>
                  <a:srgbClr val="FF0000"/>
                </a:solidFill>
              </a:rPr>
              <a:t>Ларнер</a:t>
            </a:r>
            <a:r>
              <a:rPr lang="ru-RU" sz="3100" b="1" dirty="0">
                <a:solidFill>
                  <a:srgbClr val="FF0000"/>
                </a:solidFill>
              </a:rPr>
              <a:t>, М.Н. </a:t>
            </a:r>
            <a:r>
              <a:rPr lang="ru-RU" sz="3100" b="1" dirty="0" err="1">
                <a:solidFill>
                  <a:srgbClr val="FF0000"/>
                </a:solidFill>
              </a:rPr>
              <a:t>Скаткин</a:t>
            </a:r>
            <a:r>
              <a:rPr lang="ru-RU" sz="3100" b="1" dirty="0">
                <a:solidFill>
                  <a:srgbClr val="FF0000"/>
                </a:solidFill>
              </a:rPr>
              <a:t>)</a:t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5300" b="1" dirty="0">
                <a:solidFill>
                  <a:schemeClr val="accent1">
                    <a:lumMod val="50000"/>
                  </a:schemeClr>
                </a:solidFill>
              </a:rPr>
              <a:t>Репродуктивный метод </a:t>
            </a:r>
            <a:br>
              <a:rPr lang="ru-RU" sz="53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300" b="1" dirty="0">
                <a:solidFill>
                  <a:schemeClr val="accent1">
                    <a:lumMod val="50000"/>
                  </a:schemeClr>
                </a:solidFill>
              </a:rPr>
              <a:t> Объяснительно-иллюстративный метод </a:t>
            </a:r>
            <a:br>
              <a:rPr lang="ru-RU" sz="53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300" b="1" dirty="0">
                <a:solidFill>
                  <a:schemeClr val="accent1">
                    <a:lumMod val="50000"/>
                  </a:schemeClr>
                </a:solidFill>
              </a:rPr>
              <a:t> Проблемно-поисковый метод </a:t>
            </a:r>
            <a:br>
              <a:rPr lang="ru-RU" sz="53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5300" b="1" dirty="0">
                <a:solidFill>
                  <a:schemeClr val="accent1">
                    <a:lumMod val="50000"/>
                  </a:schemeClr>
                </a:solidFill>
              </a:rPr>
              <a:t>Методы мотивации и стимулирования познавательной активности .</a:t>
            </a:r>
            <a:br>
              <a:rPr lang="ru-RU" sz="5300" b="1" dirty="0">
                <a:solidFill>
                  <a:srgbClr val="C00000"/>
                </a:solidFill>
              </a:rPr>
            </a:br>
            <a:endParaRPr lang="ru-RU" sz="53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3335fe2237bd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46698" y="1616890"/>
            <a:ext cx="469582" cy="453389"/>
          </a:xfrm>
          <a:prstGeom prst="rect">
            <a:avLst/>
          </a:prstGeom>
        </p:spPr>
      </p:pic>
      <p:pic>
        <p:nvPicPr>
          <p:cNvPr id="6" name="Рисунок 5" descr="3335fe2237bd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8272" y="2412738"/>
            <a:ext cx="469582" cy="453389"/>
          </a:xfrm>
          <a:prstGeom prst="rect">
            <a:avLst/>
          </a:prstGeom>
        </p:spPr>
      </p:pic>
      <p:pic>
        <p:nvPicPr>
          <p:cNvPr id="7" name="Рисунок 6" descr="3335fe2237bd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46698" y="3859531"/>
            <a:ext cx="469582" cy="453389"/>
          </a:xfrm>
          <a:prstGeom prst="rect">
            <a:avLst/>
          </a:prstGeom>
        </p:spPr>
      </p:pic>
      <p:pic>
        <p:nvPicPr>
          <p:cNvPr id="8" name="Рисунок 7" descr="3335fe2237bd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61938" y="4591051"/>
            <a:ext cx="469582" cy="45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60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313509"/>
            <a:ext cx="10972800" cy="600891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                   </a:t>
            </a:r>
            <a:r>
              <a:rPr lang="ru-RU" sz="4000" b="1" dirty="0">
                <a:solidFill>
                  <a:srgbClr val="FF0000"/>
                </a:solidFill>
              </a:rPr>
              <a:t>Репродуктивный метод. </a:t>
            </a:r>
            <a:br>
              <a:rPr lang="ru-RU" sz="4000" b="1" dirty="0">
                <a:solidFill>
                  <a:srgbClr val="FF0000"/>
                </a:solidFill>
              </a:rPr>
            </a:b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  Активное восприятие и запоминание сообщаемой информации;</a:t>
            </a:r>
            <a:br>
              <a:rPr lang="ru-RU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   использование  словесных пояснений, практических методов и приёмов обучения и др.</a:t>
            </a:r>
            <a:br>
              <a:rPr lang="ru-RU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sz="44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 descr="3335fe2237bd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818" y="1512571"/>
            <a:ext cx="295955" cy="285749"/>
          </a:xfrm>
          <a:prstGeom prst="rect">
            <a:avLst/>
          </a:prstGeom>
        </p:spPr>
      </p:pic>
      <p:pic>
        <p:nvPicPr>
          <p:cNvPr id="5" name="Рисунок 4" descr="3335fe2237bd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818" y="2899411"/>
            <a:ext cx="295955" cy="28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8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9635"/>
            <a:ext cx="10778792" cy="607422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  Объяснительно-иллюстративный метод.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нформация сопровождается наглядным иллюстрированием;</a:t>
            </a:r>
            <a:br>
              <a:rPr lang="ru-RU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приведением конкретных примеров,  демонстрацией геометрических фигур, чертежей, схем. </a:t>
            </a:r>
            <a:br>
              <a:rPr lang="ru-RU" sz="40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http://img1.liveinternet.ru/images/attach/c/11/116/652/116652597_large__3_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5303" y="4689566"/>
            <a:ext cx="2585654" cy="2168434"/>
          </a:xfrm>
          <a:prstGeom prst="flowChartProcess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3335fe2237bdt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7218" y="1131571"/>
            <a:ext cx="295955" cy="285749"/>
          </a:xfrm>
          <a:prstGeom prst="rect">
            <a:avLst/>
          </a:prstGeom>
        </p:spPr>
      </p:pic>
      <p:pic>
        <p:nvPicPr>
          <p:cNvPr id="6" name="Рисунок 5" descr="3335fe2237bdt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977" y="2387782"/>
            <a:ext cx="295955" cy="285749"/>
          </a:xfrm>
          <a:prstGeom prst="rect">
            <a:avLst/>
          </a:prstGeom>
        </p:spPr>
      </p:pic>
      <p:pic>
        <p:nvPicPr>
          <p:cNvPr id="7" name="Рисунок 6" descr="3335fe2237bdt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978" y="3615691"/>
            <a:ext cx="295955" cy="28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15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1257"/>
            <a:ext cx="8596668" cy="5488379"/>
          </a:xfrm>
        </p:spPr>
        <p:txBody>
          <a:bodyPr>
            <a:noAutofit/>
          </a:bodyPr>
          <a:lstStyle/>
          <a:p>
            <a:br>
              <a:rPr lang="ru-RU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ru-RU" sz="4000" b="1" dirty="0">
                <a:solidFill>
                  <a:srgbClr val="FF0000"/>
                </a:solidFill>
              </a:rPr>
              <a:t>Проблемно-поисковый метод.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педагог создает познавательную задачу, ситуацию и предоставляет детям возможность находить решения, используя ранее усвоенные знания и умения. </a:t>
            </a:r>
            <a:endParaRPr lang="ru-RU" sz="40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https://ds02.infourok.ru/uploads/ex/11ea/000889e1-73889f95/hello_html_7ca459cd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05488" y="4467249"/>
            <a:ext cx="1838325" cy="2171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3335fe2237bdt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618" y="1360171"/>
            <a:ext cx="295955" cy="28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75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3" y="274319"/>
            <a:ext cx="10750731" cy="633548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Методы мотивации и стимулирования  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       познавательной активности.</a:t>
            </a:r>
            <a:br>
              <a:rPr lang="ru-RU" sz="4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                             (И.Я. </a:t>
            </a:r>
            <a:r>
              <a:rPr lang="ru-RU" sz="2400" b="1" dirty="0" err="1">
                <a:solidFill>
                  <a:srgbClr val="FF0000"/>
                </a:solidFill>
              </a:rPr>
              <a:t>Ларнер</a:t>
            </a:r>
            <a:r>
              <a:rPr lang="ru-RU" sz="2400" b="1" dirty="0">
                <a:solidFill>
                  <a:srgbClr val="FF0000"/>
                </a:solidFill>
              </a:rPr>
              <a:t>, М.Н. </a:t>
            </a:r>
            <a:r>
              <a:rPr lang="ru-RU" sz="2400" b="1" dirty="0" err="1">
                <a:solidFill>
                  <a:srgbClr val="FF0000"/>
                </a:solidFill>
              </a:rPr>
              <a:t>Скаткин</a:t>
            </a:r>
            <a:r>
              <a:rPr lang="ru-RU" sz="2400" b="1" dirty="0">
                <a:solidFill>
                  <a:srgbClr val="FF0000"/>
                </a:solidFill>
              </a:rPr>
              <a:t>)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Эмоциональные методы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(поощрение, создание ситуации успеха, стимулирующее оценивание).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Познавательные методы мотивации и стимулирования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(учёт познавательных интересов, опора на личный опыт,  создание проблемных ситуаций)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Волевые методы мотивации и стимулирования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(выявление познавательных затруднений)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Социальные методы мотивации и стимулирования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(развитие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эмпатии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желания быть полезным и др.)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На </a:t>
            </a:r>
            <a:r>
              <a:rPr lang="ru-RU" sz="2400" b="1" dirty="0">
                <a:solidFill>
                  <a:srgbClr val="FF0000"/>
                </a:solidFill>
              </a:rPr>
              <a:t>этапе рефлексии </a:t>
            </a:r>
            <a:r>
              <a:rPr lang="ru-RU" sz="2400" dirty="0">
                <a:solidFill>
                  <a:srgbClr val="FF0000"/>
                </a:solidFill>
              </a:rPr>
              <a:t>нами задаются вопросы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: «Где были?», «Чем занимались?»  «Кому помогли?» Трудно ли было строить? Как вы исправили ошибку…? Таким образом, мы помогаем </a:t>
            </a:r>
            <a:r>
              <a:rPr lang="ru-RU" sz="2400" dirty="0">
                <a:solidFill>
                  <a:srgbClr val="FF0000"/>
                </a:solidFill>
              </a:rPr>
              <a:t>детям осмыслить их деятельность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6723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46" y="609600"/>
            <a:ext cx="10646228" cy="6065520"/>
          </a:xfrm>
        </p:spPr>
        <p:txBody>
          <a:bodyPr>
            <a:normAutofit/>
          </a:bodyPr>
          <a:lstStyle/>
          <a:p>
            <a:pPr algn="just"/>
            <a:r>
              <a:rPr lang="ru-RU" i="1" dirty="0">
                <a:solidFill>
                  <a:srgbClr val="C00000"/>
                </a:solidFill>
              </a:rPr>
              <a:t>На разных этапах педагогического процесса различные методы применяются более или менее в изолированном виде, но чаще одни методы взаимодействуют с другими, подкрепляя и дополняя друг друга.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d17110.edu35.ru/images/stammering-blog-post46y46t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6038" y="4321175"/>
            <a:ext cx="2393661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46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8120"/>
            <a:ext cx="8596668" cy="2484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  </a:t>
            </a:r>
            <a:r>
              <a:rPr lang="ru-RU" sz="4400" b="1" dirty="0">
                <a:solidFill>
                  <a:srgbClr val="FF0000"/>
                </a:solidFill>
              </a:rPr>
              <a:t>Этапы работы  по формированию конструктивных способностей:</a:t>
            </a:r>
            <a:br>
              <a:rPr lang="ru-RU" sz="4400" b="1" dirty="0">
                <a:solidFill>
                  <a:srgbClr val="FF0000"/>
                </a:solidFill>
              </a:rPr>
            </a:br>
            <a:br>
              <a:rPr lang="ru-RU" sz="4400" b="1" dirty="0">
                <a:solidFill>
                  <a:srgbClr val="FF0000"/>
                </a:solidFill>
              </a:rPr>
            </a:br>
            <a:r>
              <a:rPr lang="ru-RU" sz="5400" dirty="0">
                <a:solidFill>
                  <a:schemeClr val="accent1">
                    <a:lumMod val="50000"/>
                  </a:schemeClr>
                </a:solidFill>
              </a:rPr>
              <a:t>Подготовительный </a:t>
            </a:r>
            <a:br>
              <a:rPr lang="ru-RU" sz="5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dirty="0">
                <a:solidFill>
                  <a:schemeClr val="accent1">
                    <a:lumMod val="50000"/>
                  </a:schemeClr>
                </a:solidFill>
              </a:rPr>
              <a:t>Основной</a:t>
            </a:r>
            <a:br>
              <a:rPr lang="ru-RU" sz="5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dirty="0">
                <a:solidFill>
                  <a:schemeClr val="accent1">
                    <a:lumMod val="50000"/>
                  </a:schemeClr>
                </a:solidFill>
              </a:rPr>
              <a:t>Обобщающий </a:t>
            </a:r>
            <a:br>
              <a:rPr lang="ru-RU" sz="5400" dirty="0">
                <a:solidFill>
                  <a:srgbClr val="C00000"/>
                </a:solidFill>
              </a:rPr>
            </a:b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cs633827.vk.me/v633827206/27f8d/NZCZJcTiqGU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16" t="1241"/>
          <a:stretch>
            <a:fillRect/>
          </a:stretch>
        </p:blipFill>
        <p:spPr bwMode="auto">
          <a:xfrm>
            <a:off x="7284720" y="4785360"/>
            <a:ext cx="4620685" cy="2072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159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78823" y="-274320"/>
            <a:ext cx="11403874" cy="6635931"/>
          </a:xfrm>
        </p:spPr>
        <p:txBody>
          <a:bodyPr anchor="ctr">
            <a:normAutofit fontScale="25000" lnSpcReduction="20000"/>
          </a:bodyPr>
          <a:lstStyle/>
          <a:p>
            <a:pPr algn="ctr"/>
            <a:endParaRPr lang="ru-RU" sz="16000" b="1" dirty="0">
              <a:solidFill>
                <a:srgbClr val="FF0000"/>
              </a:solidFill>
            </a:endParaRPr>
          </a:p>
          <a:p>
            <a:pPr algn="ctr"/>
            <a:endParaRPr lang="ru-RU" sz="16000" b="1" dirty="0">
              <a:solidFill>
                <a:srgbClr val="FF0000"/>
              </a:solidFill>
            </a:endParaRPr>
          </a:p>
          <a:p>
            <a:pPr algn="ctr"/>
            <a:endParaRPr lang="ru-RU" sz="16000" b="1" dirty="0">
              <a:solidFill>
                <a:srgbClr val="FF0000"/>
              </a:solidFill>
            </a:endParaRPr>
          </a:p>
          <a:p>
            <a:pPr algn="ctr"/>
            <a:r>
              <a:rPr lang="ru-RU" sz="16000" b="1" dirty="0">
                <a:solidFill>
                  <a:srgbClr val="FF0000"/>
                </a:solidFill>
              </a:rPr>
              <a:t>Подготовительный этап:</a:t>
            </a:r>
          </a:p>
          <a:p>
            <a:pPr algn="ctr"/>
            <a:r>
              <a:rPr lang="ru-RU" sz="9300" b="1" dirty="0">
                <a:solidFill>
                  <a:srgbClr val="FF0000"/>
                </a:solidFill>
              </a:rPr>
              <a:t>            </a:t>
            </a:r>
            <a:r>
              <a:rPr lang="ru-RU" sz="12800" b="1" i="1" dirty="0">
                <a:solidFill>
                  <a:srgbClr val="FF0000"/>
                </a:solidFill>
              </a:rPr>
              <a:t>Задачи подготовительного этапа:</a:t>
            </a:r>
          </a:p>
          <a:p>
            <a:pPr marL="1371600" indent="-1371600" algn="l"/>
            <a:r>
              <a:rPr lang="ru-RU" sz="9600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ru-RU" sz="12800" dirty="0">
                <a:solidFill>
                  <a:schemeClr val="accent6">
                    <a:lumMod val="75000"/>
                  </a:schemeClr>
                </a:solidFill>
              </a:rPr>
              <a:t>Формировать  навык применения зрительного и тактильного способа обследования плоскостных и объёмных геометрических фигур. </a:t>
            </a:r>
          </a:p>
          <a:p>
            <a:pPr marL="1371600" indent="-1371600" algn="l"/>
            <a:r>
              <a:rPr lang="ru-RU" sz="12800" dirty="0">
                <a:solidFill>
                  <a:schemeClr val="accent6">
                    <a:lumMod val="75000"/>
                  </a:schemeClr>
                </a:solidFill>
              </a:rPr>
              <a:t>      Формировать  пространственные представления и практические ориентировки ( умение ориентироваться «на себе»; определение расположения предметов в пространстве «от себя, определение пространственного расположения предметов относительно друг друга;</a:t>
            </a:r>
          </a:p>
          <a:p>
            <a:pPr marL="1371600" indent="-1371600" algn="l"/>
            <a:r>
              <a:rPr lang="ru-RU" sz="12800" dirty="0">
                <a:solidFill>
                  <a:schemeClr val="accent6">
                    <a:lumMod val="75000"/>
                  </a:schemeClr>
                </a:solidFill>
              </a:rPr>
              <a:t>       Развивать   умение воспринимать и воспроизводить пространственные отношения между геометрическими фигурами.</a:t>
            </a:r>
            <a:br>
              <a:rPr lang="ru-RU" sz="128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ru-RU" sz="128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ru-RU" sz="128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128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ru-RU" dirty="0"/>
              <a:t>4.</a:t>
            </a:r>
          </a:p>
          <a:p>
            <a:pPr algn="l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5" descr="3335fe2237bd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V="1">
            <a:off x="627573" y="1457048"/>
            <a:ext cx="378267" cy="365223"/>
          </a:xfrm>
          <a:prstGeom prst="rect">
            <a:avLst/>
          </a:prstGeom>
        </p:spPr>
      </p:pic>
      <p:pic>
        <p:nvPicPr>
          <p:cNvPr id="5" name="Содержимое 5" descr="3335fe2237bd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V="1">
            <a:off x="627573" y="2798168"/>
            <a:ext cx="378267" cy="365223"/>
          </a:xfrm>
          <a:prstGeom prst="rect">
            <a:avLst/>
          </a:prstGeom>
        </p:spPr>
      </p:pic>
      <p:pic>
        <p:nvPicPr>
          <p:cNvPr id="6" name="Содержимое 5" descr="3335fe2237bd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V="1">
            <a:off x="642813" y="4825088"/>
            <a:ext cx="378267" cy="3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83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C:\Users\User\Desktop\SAM_0479.JPG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32833" y="1612716"/>
            <a:ext cx="2900354" cy="281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1568974" y="-677474"/>
            <a:ext cx="12680319" cy="7272238"/>
          </a:xfrm>
        </p:spPr>
        <p:txBody>
          <a:bodyPr/>
          <a:lstStyle/>
          <a:p>
            <a:pPr algn="l"/>
            <a:endParaRPr lang="ru-RU" sz="24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36430" y="0"/>
            <a:ext cx="9864969" cy="3321424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sz="2800" dirty="0">
                <a:solidFill>
                  <a:srgbClr val="FF0000"/>
                </a:solidFill>
              </a:rPr>
              <a:t>Формировать  навык применения зрительного и тактильного способа обследования плоскостных и объёмных геометрических фигур. </a:t>
            </a:r>
          </a:p>
          <a:p>
            <a:pPr algn="l"/>
            <a:r>
              <a:rPr lang="ru-RU" sz="2800" dirty="0">
                <a:solidFill>
                  <a:srgbClr val="FF0000"/>
                </a:solidFill>
              </a:rPr>
              <a:t>                             </a:t>
            </a:r>
            <a:r>
              <a:rPr lang="ru-RU" sz="2800" dirty="0">
                <a:solidFill>
                  <a:srgbClr val="00B050"/>
                </a:solidFill>
              </a:rPr>
              <a:t>Игра «Спрячь куб (квадрат)»</a:t>
            </a:r>
          </a:p>
          <a:p>
            <a:pPr algn="l"/>
            <a:r>
              <a:rPr lang="ru-RU" sz="2800" dirty="0">
                <a:solidFill>
                  <a:srgbClr val="00B050"/>
                </a:solidFill>
              </a:rPr>
              <a:t>                             Игра «Чудесный мешочек»</a:t>
            </a:r>
          </a:p>
          <a:p>
            <a:pPr algn="l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</a:t>
            </a:r>
            <a:endParaRPr lang="ru-RU" sz="2800" dirty="0"/>
          </a:p>
        </p:txBody>
      </p:sp>
      <p:pic>
        <p:nvPicPr>
          <p:cNvPr id="8" name="Рисунок 7" descr="C:\Users\User\Desktop\SAM_048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88378" y="3992807"/>
            <a:ext cx="30718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SAM_047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4019" y="2668309"/>
            <a:ext cx="2805124" cy="29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1160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875" y="563880"/>
            <a:ext cx="8596668" cy="6092695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2.</a:t>
            </a:r>
            <a:r>
              <a:rPr lang="ru-RU" dirty="0">
                <a:solidFill>
                  <a:srgbClr val="FF0000"/>
                </a:solidFill>
              </a:rPr>
              <a:t>	Формировать  пространственные представления и практические ориентировки ( умение ориентироваться «на себе»; определение расположения предметов в пространстве «от себя, определение пространственного расположения предметов относительно друг друга)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Игры «Покажи у куклы…», «Прячем ручки, ножки»,» В какой руке спряталась игрушка», «Обезьянки» и т.д.</a:t>
            </a:r>
          </a:p>
        </p:txBody>
      </p:sp>
    </p:spTree>
    <p:extLst>
      <p:ext uri="{BB962C8B-B14F-4D97-AF65-F5344CB8AC3E}">
        <p14:creationId xmlns:p14="http://schemas.microsoft.com/office/powerpoint/2010/main" val="5939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35131"/>
            <a:ext cx="8596668" cy="6283235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Дошкольный возраст – возраст становления и развития общих способностей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1504982">
            <a:off x="3153124" y="2313486"/>
            <a:ext cx="214648" cy="1302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20001357">
            <a:off x="7831474" y="2201869"/>
            <a:ext cx="205700" cy="1302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7829" y="4030880"/>
            <a:ext cx="4963886" cy="20564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sz="4000" dirty="0">
                <a:solidFill>
                  <a:schemeClr val="tx1"/>
                </a:solidFill>
              </a:rPr>
              <a:t>ПОЗНАВАТЕЛЬНЫЕ СПОСОБНОСТИ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06700" y="4030880"/>
            <a:ext cx="4980055" cy="20041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ПРАКТИЧЕСКИЕ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</a:rPr>
              <a:t>СПОСОБНОСТИ</a:t>
            </a:r>
          </a:p>
        </p:txBody>
      </p:sp>
    </p:spTree>
    <p:extLst>
      <p:ext uri="{BB962C8B-B14F-4D97-AF65-F5344CB8AC3E}">
        <p14:creationId xmlns:p14="http://schemas.microsoft.com/office/powerpoint/2010/main" val="982192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3840"/>
            <a:ext cx="10188786" cy="168656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Дидактические игры: «Любопытная лиса», «Весёлые матрёшки».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1082040"/>
            <a:ext cx="9450339" cy="506554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rgbClr val="FF0000"/>
                </a:solidFill>
              </a:rPr>
              <a:t>Цель: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формирование  умения видеть  профильное изображение предметов сбоку, сверху, спереди, особенности расположения частей и предмета в целом.</a:t>
            </a:r>
          </a:p>
        </p:txBody>
      </p:sp>
      <p:pic>
        <p:nvPicPr>
          <p:cNvPr id="4" name="Содержимое 9" descr="C:\Users\User\Desktop\Фото конструктора\SAM_1442.JPG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0842" y="2815065"/>
            <a:ext cx="2965859" cy="188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 конструктора\SAM_143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57174" y="3362179"/>
            <a:ext cx="2714644" cy="206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Семинар-практикум для педагогов по конструированию 2015 год\SAM_066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96195" y="4016326"/>
            <a:ext cx="3138648" cy="213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9560"/>
            <a:ext cx="10173546" cy="59055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Упражнение «Чайник».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Задача:  совершенствовать   умение видеть  профильное изображение предмета сбоку, сверху, спереди, сзади, особенности изображения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предмета в целом.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F:\Scan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72" t="27696" b="14473"/>
          <a:stretch>
            <a:fillRect/>
          </a:stretch>
        </p:blipFill>
        <p:spPr bwMode="auto">
          <a:xfrm>
            <a:off x="3743233" y="1534917"/>
            <a:ext cx="6172199" cy="532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Игра  «Подбери схему».</a:t>
            </a:r>
            <a:endParaRPr lang="ru-RU" dirty="0"/>
          </a:p>
        </p:txBody>
      </p:sp>
      <p:pic>
        <p:nvPicPr>
          <p:cNvPr id="7" name="Picture 2" descr="E:\фото видео для семинара 18г\игры для презентации 18года\SAM_03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8" t="9773" r="19628"/>
          <a:stretch>
            <a:fillRect/>
          </a:stretch>
        </p:blipFill>
        <p:spPr bwMode="auto">
          <a:xfrm>
            <a:off x="205735" y="1282474"/>
            <a:ext cx="4961351" cy="557552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018884" y="680131"/>
            <a:ext cx="4184034" cy="599644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Задача: Упражнять детей в умении  соотносить объемное изображение нескольких предметов с  их проекцией  «вид сверху».</a:t>
            </a:r>
            <a:endParaRPr lang="ru-RU" sz="2400" dirty="0"/>
          </a:p>
        </p:txBody>
      </p:sp>
      <p:pic>
        <p:nvPicPr>
          <p:cNvPr id="5" name="Рисунок 4" descr="C:\Users\Пользователь\Desktop\новые фото конструирование вставить\SAM_039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98" r="18065"/>
          <a:stretch>
            <a:fillRect/>
          </a:stretch>
        </p:blipFill>
        <p:spPr bwMode="auto">
          <a:xfrm>
            <a:off x="6588351" y="3033486"/>
            <a:ext cx="3194278" cy="382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10310706" cy="516636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92D050"/>
                </a:solidFill>
              </a:rPr>
              <a:t>3. </a:t>
            </a:r>
            <a:r>
              <a:rPr lang="ru-RU" sz="5400" dirty="0">
                <a:solidFill>
                  <a:srgbClr val="FF0000"/>
                </a:solidFill>
              </a:rPr>
              <a:t>Развивать   умение воспринимать и воспроизводить пространственные отношения между геометрическими фигурами.</a:t>
            </a:r>
            <a:br>
              <a:rPr lang="ru-RU" sz="5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ru-RU" sz="32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9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3" y="499241"/>
            <a:ext cx="10926087" cy="1320800"/>
          </a:xfrm>
        </p:spPr>
        <p:txBody>
          <a:bodyPr>
            <a:normAutofit/>
          </a:bodyPr>
          <a:lstStyle/>
          <a:p>
            <a:r>
              <a:rPr lang="ru-RU" dirty="0">
                <a:hlinkClick r:id="rId2" action="ppaction://hlinkfile"/>
              </a:rPr>
              <a:t>Игра «Обезьянки- </a:t>
            </a:r>
            <a:r>
              <a:rPr lang="ru-RU" dirty="0" err="1">
                <a:hlinkClick r:id="rId2" action="ppaction://hlinkfile"/>
              </a:rPr>
              <a:t>повторялки</a:t>
            </a:r>
            <a:r>
              <a:rPr lang="ru-RU" dirty="0">
                <a:hlinkClick r:id="rId2" action="ppaction://hlinkfile"/>
              </a:rPr>
              <a:t>».</a:t>
            </a:r>
            <a:endParaRPr lang="ru-RU" dirty="0"/>
          </a:p>
        </p:txBody>
      </p:sp>
      <p:pic>
        <p:nvPicPr>
          <p:cNvPr id="1026" name="Picture 2" descr="C:\Users\Пользователь\Desktop\новые фото конструирование вставить\SAM_03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500" y="1419734"/>
            <a:ext cx="4996470" cy="3747352"/>
          </a:xfrm>
          <a:prstGeom prst="rect">
            <a:avLst/>
          </a:prstGeom>
          <a:noFill/>
        </p:spPr>
      </p:pic>
      <p:pic>
        <p:nvPicPr>
          <p:cNvPr id="4" name="Picture 3" descr="C:\Users\Пользователь\Desktop\новые фото конструирование вставить\SAM_035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7473" y="1337223"/>
            <a:ext cx="5125453" cy="3815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3452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784197" cy="1320800"/>
          </a:xfrm>
        </p:spPr>
        <p:txBody>
          <a:bodyPr>
            <a:normAutofit/>
          </a:bodyPr>
          <a:lstStyle/>
          <a:p>
            <a:r>
              <a:rPr lang="ru-RU" dirty="0">
                <a:hlinkClick r:id="rId2" action="ppaction://hlinkfile"/>
              </a:rPr>
              <a:t>  Игра « Напечатай фотографию друзей».</a:t>
            </a:r>
            <a:endParaRPr lang="ru-RU" dirty="0"/>
          </a:p>
        </p:txBody>
      </p:sp>
      <p:pic>
        <p:nvPicPr>
          <p:cNvPr id="9" name="Содержимое 8" descr="C:\Users\Пользователь\Desktop\SAM_0135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152"/>
          <a:stretch>
            <a:fillRect/>
          </a:stretch>
        </p:blipFill>
        <p:spPr bwMode="auto">
          <a:xfrm>
            <a:off x="6075023" y="2262188"/>
            <a:ext cx="3925320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Пользователь\Desktop\новые фото конструирование вставить\SAM_037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751" y="2214573"/>
            <a:ext cx="4908884" cy="3970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7242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752" y="350520"/>
            <a:ext cx="10453408" cy="393192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Основной этап.</a:t>
            </a:r>
          </a:p>
        </p:txBody>
      </p:sp>
      <p:pic>
        <p:nvPicPr>
          <p:cNvPr id="10" name="Объект 9" descr="http://price-list.in.ua/item_foto_10390989.pn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6840" y="1981200"/>
            <a:ext cx="4099560" cy="4779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static12.insales.ru/files/1/4916/389940/original/%D0%90%D1%80%D1%85%D0%B8%D1%82%D0%B5%D0%BA%D1%82%D1%83%D1%80%D0%B0_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2720" y="3276600"/>
            <a:ext cx="3108960" cy="336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1082040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FF0000"/>
                </a:solidFill>
              </a:rPr>
              <a:t>Задачи основного этапа: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22960"/>
            <a:ext cx="10820400" cy="56387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  Познакомить детей с названиями  строительных  деталей.</a:t>
            </a:r>
          </a:p>
          <a:p>
            <a:pPr>
              <a:buNone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  Формировать  умение находить проекции деталей на готовых схемах-развёртках, строить проекции  деталей и их комбинаций.</a:t>
            </a:r>
          </a:p>
          <a:p>
            <a:pPr>
              <a:buNone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  Формировать умение конструировать  по образцу, по проекции вид спереди, по схеме-развёртке.</a:t>
            </a:r>
          </a:p>
          <a:p>
            <a:pPr>
              <a:buNone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  Формировать умение строить схемы-развёртки комбинаций строительных деталей сначала с использованием трафаретов в масштабе 1:1 И 1:2 в более старшем возрасте.</a:t>
            </a:r>
          </a:p>
        </p:txBody>
      </p:sp>
      <p:pic>
        <p:nvPicPr>
          <p:cNvPr id="4" name="Содержимое 5" descr="3335fe2237bd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V="1">
            <a:off x="243840" y="954128"/>
            <a:ext cx="378267" cy="365223"/>
          </a:xfrm>
          <a:prstGeom prst="rect">
            <a:avLst/>
          </a:prstGeom>
        </p:spPr>
      </p:pic>
      <p:pic>
        <p:nvPicPr>
          <p:cNvPr id="5" name="Содержимое 5" descr="3335fe2237bd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V="1">
            <a:off x="246573" y="2020928"/>
            <a:ext cx="378267" cy="365223"/>
          </a:xfrm>
          <a:prstGeom prst="rect">
            <a:avLst/>
          </a:prstGeom>
        </p:spPr>
      </p:pic>
      <p:pic>
        <p:nvPicPr>
          <p:cNvPr id="6" name="Содержимое 5" descr="3335fe2237bd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V="1">
            <a:off x="277053" y="3636368"/>
            <a:ext cx="378267" cy="365223"/>
          </a:xfrm>
          <a:prstGeom prst="rect">
            <a:avLst/>
          </a:prstGeom>
        </p:spPr>
      </p:pic>
      <p:pic>
        <p:nvPicPr>
          <p:cNvPr id="7" name="Содержимое 5" descr="3335fe2237bd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V="1">
            <a:off x="277053" y="4733648"/>
            <a:ext cx="378267" cy="36522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2881"/>
            <a:ext cx="10859346" cy="174752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1. Познакомить детей с названиями  строительных  деталей.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65761" y="1463041"/>
            <a:ext cx="4861560" cy="899160"/>
          </a:xfrm>
        </p:spPr>
        <p:txBody>
          <a:bodyPr/>
          <a:lstStyle/>
          <a:p>
            <a:r>
              <a:rPr lang="ru-RU" sz="3200" dirty="0"/>
              <a:t>Вторая младшая группа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87680" y="2407920"/>
            <a:ext cx="4617719" cy="3931919"/>
          </a:xfrm>
        </p:spPr>
        <p:txBody>
          <a:bodyPr/>
          <a:lstStyle/>
          <a:p>
            <a:r>
              <a:rPr lang="ru-RU" dirty="0"/>
              <a:t>КУБ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ПАРАЛЛЕЛЕПИПЕД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ПРИЗМА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088383" y="1447801"/>
            <a:ext cx="4185618" cy="899160"/>
          </a:xfrm>
        </p:spPr>
        <p:txBody>
          <a:bodyPr/>
          <a:lstStyle/>
          <a:p>
            <a:r>
              <a:rPr lang="ru-RU" sz="3600" dirty="0"/>
              <a:t>Средняя группа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088384" y="2438400"/>
            <a:ext cx="5091936" cy="3901439"/>
          </a:xfrm>
        </p:spPr>
        <p:txBody>
          <a:bodyPr/>
          <a:lstStyle/>
          <a:p>
            <a:r>
              <a:rPr lang="ru-RU" dirty="0"/>
              <a:t> ВЫСОКАЯ ПРИЗМА</a:t>
            </a:r>
          </a:p>
          <a:p>
            <a:endParaRPr lang="ru-RU" dirty="0"/>
          </a:p>
          <a:p>
            <a:r>
              <a:rPr lang="ru-RU" dirty="0"/>
              <a:t>ЦИЛИНДР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УЗКИЙ ПАРАЛЛЕЛЕПИПЕД</a:t>
            </a:r>
          </a:p>
          <a:p>
            <a:endParaRPr lang="ru-RU" dirty="0"/>
          </a:p>
          <a:p>
            <a:r>
              <a:rPr lang="ru-RU" dirty="0"/>
              <a:t>КОНУС</a:t>
            </a:r>
          </a:p>
          <a:p>
            <a:endParaRPr lang="ru-RU" dirty="0"/>
          </a:p>
        </p:txBody>
      </p:sp>
      <p:pic>
        <p:nvPicPr>
          <p:cNvPr id="12" name="Рисунок 11" descr="http://www.coloriages.fr/coloriages/coloriage-cube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3523" y="2389928"/>
            <a:ext cx="790575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coloriages.fr/coloriages/coloriage-cube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7539" y="4099560"/>
            <a:ext cx="1674821" cy="50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classconnection.s3.amazonaws.com/474/flashcards/4147474/jpg/cardimage_8463832_2158564201384079385782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4867" y="5068885"/>
            <a:ext cx="1057275" cy="1000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://www.coloriages.fr/coloriages/coloriage-cube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961" y="4482921"/>
            <a:ext cx="1486399" cy="38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classconnection.s3.amazonaws.com/474/flashcards/4147474/jpg/cardimage_8463832_2158564201384079385782.jpg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5429" y="2236938"/>
            <a:ext cx="511031" cy="8959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https://im0-tub-ru.yandex.net/i?id=6c8077fa55343c9f450fff45b32a35f5&amp;n=33&amp;h=215&amp;w=161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5557" y="5248474"/>
            <a:ext cx="466725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raskraski.link/uploads/9/0/7/9079-raskraska-tsilindr-kontur-dlya-virezaniya-iz-bumagi.gif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9362" y="3242767"/>
            <a:ext cx="455478" cy="73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7972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Старшая группа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широкий- узкий параллелепипед</a:t>
            </a:r>
            <a:br>
              <a:rPr lang="ru-RU" sz="3200" dirty="0">
                <a:solidFill>
                  <a:schemeClr val="tx1"/>
                </a:solidFill>
              </a:rPr>
            </a:br>
            <a:br>
              <a:rPr lang="ru-RU" sz="3200" dirty="0">
                <a:solidFill>
                  <a:schemeClr val="tx1"/>
                </a:solidFill>
              </a:rPr>
            </a:b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низкая- высокая призма</a:t>
            </a:r>
            <a:br>
              <a:rPr lang="ru-RU" sz="3200" dirty="0">
                <a:solidFill>
                  <a:schemeClr val="tx1"/>
                </a:solidFill>
              </a:rPr>
            </a:br>
            <a:br>
              <a:rPr lang="ru-RU" sz="3200" dirty="0">
                <a:solidFill>
                  <a:schemeClr val="tx1"/>
                </a:solidFill>
              </a:rPr>
            </a:b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арка </a:t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9" name="Содержимое 8" descr="https://classconnection.s3.amazonaws.com/474/flashcards/4147474/jpg/cardimage_8463832_2158564201384079385782.jpg"/>
          <p:cNvPicPr>
            <a:picLocks noGrp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2736" y="3219005"/>
            <a:ext cx="1054608" cy="9997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Куб 6"/>
          <p:cNvSpPr/>
          <p:nvPr/>
        </p:nvSpPr>
        <p:spPr>
          <a:xfrm>
            <a:off x="2727960" y="1859280"/>
            <a:ext cx="1082040" cy="243840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5273040" y="1828800"/>
            <a:ext cx="1082040" cy="472440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s://classconnection.s3.amazonaws.com/474/flashcards/4147474/jpg/cardimage_8463832_2158564201384079385782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5507" y="2782885"/>
            <a:ext cx="1234613" cy="1971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 descr="C:\Users\User\Desktop\Фото конструктора\SAM_14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38" t="34806" r="15205" b="27152"/>
          <a:stretch>
            <a:fillRect/>
          </a:stretch>
        </p:blipFill>
        <p:spPr bwMode="auto">
          <a:xfrm>
            <a:off x="3383280" y="4907280"/>
            <a:ext cx="362712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333" y="222069"/>
            <a:ext cx="11079237" cy="167204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 развитии конструктивных способностей представлена двойная логика (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А.В.Запорожец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Л.А.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Венгер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и др.)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213360" y="2364377"/>
            <a:ext cx="5786846" cy="449362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Овладение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перцептивными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действиями, т.е. направленными на обследование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предмета,усвоение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сенсорных эталонов (цвет, форма,  величина, пространственные представления);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Овладение такими средствами как символы, модели, схемы и т.д. 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5603966" y="2338252"/>
            <a:ext cx="6897188" cy="451974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Овладение самой конструктивной деятельностью, которая создаёт условия для развития познавательных способностей, стимулирует и развивает 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ПРОСТРАНСТВЕННОЕ МЫШЛЕНИЕ.</a:t>
            </a:r>
            <a:endParaRPr lang="ru-RU" sz="3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rot="5400000">
            <a:off x="4681417" y="1998849"/>
            <a:ext cx="747818" cy="360218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 rot="16200000" flipH="1">
            <a:off x="7060411" y="1965895"/>
            <a:ext cx="722944" cy="361409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6416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9560"/>
            <a:ext cx="9883986" cy="164084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Дидактические игры: «На что похоже?», «Сложи по форме», «Подбери по форме»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 Игра «Подбери по форме» .</a:t>
            </a:r>
            <a:b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i="1" u="sng" dirty="0">
                <a:solidFill>
                  <a:schemeClr val="accent6">
                    <a:lumMod val="75000"/>
                  </a:schemeClr>
                </a:solidFill>
              </a:rPr>
              <a:t>Задача</a:t>
            </a: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:  Упражнение детей в умении узнавать, называть объёмные формы; соотносить  геометрические формы с предметами окружающего мира.</a:t>
            </a:r>
          </a:p>
        </p:txBody>
      </p:sp>
      <p:pic>
        <p:nvPicPr>
          <p:cNvPr id="4" name="Объект 3" descr="C:\Users\User\Desktop\SAM_0765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792883" y="3022314"/>
            <a:ext cx="4157472" cy="285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SAM_07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7657" y="3560187"/>
            <a:ext cx="3828011" cy="2801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7319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" y="228600"/>
            <a:ext cx="11033760" cy="6041363"/>
          </a:xfrm>
        </p:spPr>
        <p:txBody>
          <a:bodyPr>
            <a:normAutofit/>
          </a:bodyPr>
          <a:lstStyle/>
          <a:p>
            <a:pPr marL="742950" indent="-742950">
              <a:buAutoNum type="arabicPeriod" startAt="2"/>
            </a:pPr>
            <a:r>
              <a:rPr lang="ru-RU" sz="3200" dirty="0">
                <a:solidFill>
                  <a:srgbClr val="FF0000"/>
                </a:solidFill>
              </a:rPr>
              <a:t>Формировать  умение находить проекции деталей на готовых схемах-развёртках, строить проекции  деталей.</a:t>
            </a:r>
          </a:p>
          <a:p>
            <a:pPr marL="742950" indent="-742950">
              <a:buNone/>
            </a:pPr>
            <a:r>
              <a:rPr lang="ru-RU" sz="4000" dirty="0"/>
              <a:t>Приёмы:</a:t>
            </a:r>
          </a:p>
          <a:p>
            <a:pPr marL="742950" indent="-742950">
              <a:buNone/>
            </a:pPr>
            <a:r>
              <a:rPr lang="ru-RU" sz="4000" dirty="0"/>
              <a:t>   обведение каждой стороны детали пальчиком, прикладывание на  деталь с магнитами соответствующей плоскостной фигуры на магните.</a:t>
            </a:r>
          </a:p>
          <a:p>
            <a:pPr marL="742950" indent="-742950">
              <a:buNone/>
            </a:pPr>
            <a:endParaRPr lang="ru-RU" sz="4000" dirty="0"/>
          </a:p>
        </p:txBody>
      </p:sp>
      <p:pic>
        <p:nvPicPr>
          <p:cNvPr id="4" name="Содержимое 5" descr="3335fe2237bd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V="1">
            <a:off x="426720" y="2768148"/>
            <a:ext cx="378267" cy="3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93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61118_1035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182880"/>
            <a:ext cx="6278880" cy="4709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3840"/>
            <a:ext cx="11194626" cy="6126479"/>
          </a:xfrm>
        </p:spPr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20161118_10355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446520" y="3322749"/>
            <a:ext cx="5288280" cy="313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638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3840"/>
            <a:ext cx="8229600" cy="609256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  </a:t>
            </a:r>
            <a:r>
              <a:rPr lang="ru-RU" dirty="0">
                <a:solidFill>
                  <a:schemeClr val="tx1"/>
                </a:solidFill>
              </a:rPr>
              <a:t>«Фотографирование» детали с разных сторон, ориентируясь на красную точку- точку отсчёта- вид спереди, и выкладывание проекций  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на магнитной доске с помощью плоскостных фигур .</a:t>
            </a: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Вторая младшая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</a:rPr>
              <a:t>Фотография куба»</a:t>
            </a:r>
            <a:br>
              <a:rPr lang="ru-RU" sz="31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100" dirty="0">
                <a:solidFill>
                  <a:schemeClr val="accent6">
                    <a:lumMod val="75000"/>
                  </a:schemeClr>
                </a:solidFill>
              </a:rPr>
              <a:t> (вид спереди)</a:t>
            </a:r>
          </a:p>
        </p:txBody>
      </p:sp>
      <p:pic>
        <p:nvPicPr>
          <p:cNvPr id="4" name="Содержимое 4" descr="C:\Users\User\Desktop\SAM_0489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19337" y="325642"/>
            <a:ext cx="2843212" cy="248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C:\Users\User\Desktop\SAM_0488.JPG"/>
          <p:cNvPicPr>
            <a:picLocks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296916" y="4183816"/>
            <a:ext cx="3069843" cy="232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SAM_0495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407244" y="4107616"/>
            <a:ext cx="2403756" cy="250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Соединительная линия уступом 8"/>
          <p:cNvCxnSpPr/>
          <p:nvPr/>
        </p:nvCxnSpPr>
        <p:spPr>
          <a:xfrm flipV="1">
            <a:off x="7142019" y="2863735"/>
            <a:ext cx="1291891" cy="119149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rot="16200000" flipH="1">
            <a:off x="10332162" y="2925520"/>
            <a:ext cx="1191490" cy="95986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Содержимое 5" descr="3335fe2237bdt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V="1">
            <a:off x="0" y="420728"/>
            <a:ext cx="378267" cy="3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288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Упражнение «Башня для принцессы»</a:t>
            </a:r>
          </a:p>
        </p:txBody>
      </p:sp>
      <p:pic>
        <p:nvPicPr>
          <p:cNvPr id="7" name="Содержимое 6" descr="C:\Users\Пользователь\Desktop\моё видео\Родительское собрание  младшая группа\Фото родительское собрание\SAM_0164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839"/>
          <a:stretch>
            <a:fillRect/>
          </a:stretch>
        </p:blipFill>
        <p:spPr bwMode="auto">
          <a:xfrm>
            <a:off x="1473994" y="2136524"/>
            <a:ext cx="3579269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Пользователь\Desktop\моё видео\фотки для семинара\SAM_016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9325" y="2334124"/>
            <a:ext cx="4555959" cy="3416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 descr="C:\Users\User\Desktop\SAM_0499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37018" y="281517"/>
            <a:ext cx="3374137" cy="292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80304" y="141668"/>
            <a:ext cx="5056714" cy="3875960"/>
          </a:xfrm>
        </p:spPr>
        <p:txBody>
          <a:bodyPr>
            <a:normAutofit/>
          </a:bodyPr>
          <a:lstStyle/>
          <a:p>
            <a:pPr algn="ctr"/>
            <a:r>
              <a:rPr lang="ru-RU" sz="3900" u="sng" dirty="0">
                <a:solidFill>
                  <a:srgbClr val="FF0000"/>
                </a:solidFill>
              </a:rPr>
              <a:t>Средняя</a:t>
            </a:r>
          </a:p>
          <a:p>
            <a:pPr algn="ctr"/>
            <a:r>
              <a:rPr lang="ru-RU" sz="3900" u="sng" dirty="0">
                <a:solidFill>
                  <a:srgbClr val="FF0000"/>
                </a:solidFill>
              </a:rPr>
              <a:t> группа</a:t>
            </a:r>
          </a:p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Дети «фотографируют» куб с разных сторон (сверху, сбоку, спереди)</a:t>
            </a:r>
          </a:p>
        </p:txBody>
      </p:sp>
      <p:pic>
        <p:nvPicPr>
          <p:cNvPr id="7" name="Содержимое 4" descr="C:\Users\User\Desktop\SAM_0489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86198" y="3633112"/>
            <a:ext cx="3329403" cy="269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C:\Users\User\Desktop\SAM_0587.JPG"/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66716" y="3633112"/>
            <a:ext cx="2969167" cy="273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11982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154546"/>
            <a:ext cx="10437134" cy="1775854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accent6">
                    <a:lumMod val="75000"/>
                  </a:schemeClr>
                </a:solidFill>
              </a:rPr>
              <a:t>Игра « Фотоателье в стране </a:t>
            </a:r>
            <a:r>
              <a:rPr lang="ru-RU" sz="4800" dirty="0" err="1">
                <a:solidFill>
                  <a:schemeClr val="accent6">
                    <a:lumMod val="75000"/>
                  </a:schemeClr>
                </a:solidFill>
              </a:rPr>
              <a:t>Формандия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</a:rPr>
              <a:t>».</a:t>
            </a:r>
          </a:p>
        </p:txBody>
      </p:sp>
      <p:pic>
        <p:nvPicPr>
          <p:cNvPr id="7" name="Содержимое 3" descr="C:\Users\User\Desktop\Семинар-практикум для педагогов по конструированию 2015 год\Дидактический материал к конструированию\рисование и сотавление проекций\SAM_059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107583"/>
            <a:ext cx="3632260" cy="284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Семинар-практикум для педагогов по конструированию 2015 год\Дидактический материал к конструированию\рисование и сотавление проекций\SAM_059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6977" y="1107584"/>
            <a:ext cx="3630978" cy="284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Семинар-практикум для педагогов по конструированию 2015 год\Дидактический материал к конструированию\рисование и сотавление проекций\SAM_059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348" y="3949600"/>
            <a:ext cx="3114542" cy="282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4260758" y="2833684"/>
            <a:ext cx="296772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7443210" y="4065509"/>
            <a:ext cx="2036618" cy="14292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0032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8789"/>
            <a:ext cx="8596668" cy="91157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Игра «Фотоателье».</a:t>
            </a:r>
            <a:b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:\Users\User\Desktop\SAM_0665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789" y="840508"/>
            <a:ext cx="4063329" cy="316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SAM_066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41268" y="706927"/>
            <a:ext cx="4031087" cy="316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SAM_066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75668" y="4006214"/>
            <a:ext cx="3736239" cy="279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92116" y="706927"/>
            <a:ext cx="39491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Дети упражняются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 в умении  видеть изменения изображаемого объекта  (вид сверху, сбоку, спереди).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148117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60609"/>
            <a:ext cx="10179556" cy="30136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4400" b="1" dirty="0">
                <a:solidFill>
                  <a:schemeClr val="tx1"/>
                </a:solidFill>
              </a:rPr>
              <a:t>обведение стороны детали на нерасчленённом  альбомном листе в младшей группе и построение проекций с помощью трафаретов 1:1 на расчленённом на 4 части листе.</a:t>
            </a:r>
            <a:br>
              <a:rPr lang="ru-RU" sz="4400" dirty="0">
                <a:solidFill>
                  <a:schemeClr val="tx1"/>
                </a:solidFill>
              </a:rPr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23761"/>
            <a:ext cx="10838391" cy="35437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000" b="1" dirty="0">
                <a:solidFill>
                  <a:schemeClr val="tx1"/>
                </a:solidFill>
              </a:rPr>
              <a:t>                 ( средняя группа)</a:t>
            </a:r>
          </a:p>
        </p:txBody>
      </p:sp>
      <p:pic>
        <p:nvPicPr>
          <p:cNvPr id="4" name="Содержимое 5" descr="3335fe2237bd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V="1">
            <a:off x="488200" y="523760"/>
            <a:ext cx="378267" cy="3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5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8" y="154546"/>
            <a:ext cx="11397802" cy="1442406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Игра «Паспорта для жителей страны </a:t>
            </a:r>
            <a:r>
              <a:rPr lang="ru-RU" sz="4400" dirty="0" err="1">
                <a:solidFill>
                  <a:schemeClr val="accent6">
                    <a:lumMod val="75000"/>
                  </a:schemeClr>
                </a:solidFill>
              </a:rPr>
              <a:t>Формандия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».</a:t>
            </a:r>
          </a:p>
        </p:txBody>
      </p:sp>
      <p:pic>
        <p:nvPicPr>
          <p:cNvPr id="4" name="Содержимое 3" descr="C:\Users\User\Desktop\Семинар-практикум для педагогов по конструированию 2015 год\Дидактический материал к конструированию\рисование и сотавление проекций\SAM_0607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2124" y="1146220"/>
            <a:ext cx="2742212" cy="245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Семинар-практикум для педагогов по конструированию 2015 год\Дидактический материал к конструированию\рисование и сотавление проекций\SAM_060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124" y="3887807"/>
            <a:ext cx="2742212" cy="256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7" descr="C:\Users\User\Desktop\Семинар-практикум для педагогов по конструированию 2015 год\Дидактический материал к конструированию\рисование и сотавление проекций\SAM_0612.JPG"/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6732" y="1596952"/>
            <a:ext cx="2917663" cy="231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Семинар-практикум для педагогов по конструированию 2015 год\Дидактический материал к конструированию\рисование и сотавление проекций\SAM_0614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16732" y="4217830"/>
            <a:ext cx="2822081" cy="223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Семинар-практикум для педагогов по конструированию 2015 год\Дидактический материал к конструированию\рисование и сотавление проекций\SAM_0623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268496" y="1981915"/>
            <a:ext cx="2923504" cy="270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3347519" y="2991907"/>
            <a:ext cx="15303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075454" y="3762030"/>
            <a:ext cx="105566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93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2514" y="-169816"/>
            <a:ext cx="10842172" cy="4911634"/>
          </a:xfrm>
        </p:spPr>
        <p:txBody>
          <a:bodyPr/>
          <a:lstStyle/>
          <a:p>
            <a:pPr algn="l"/>
            <a:r>
              <a:rPr lang="ru-RU" sz="3600" b="1" u="sng" dirty="0">
                <a:solidFill>
                  <a:srgbClr val="FF0000"/>
                </a:solidFill>
              </a:rPr>
              <a:t>Конструирование из строительного материала</a:t>
            </a:r>
            <a:r>
              <a:rPr lang="ru-RU" sz="3600" u="sng" dirty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– вид продуктивной деятельности дошкольника, предполагающей сооружение реальных предметов – построек, в которых предусматриваются взаимное расположение частей и элементов, а также способы их соединения.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nachalo4ka.ru/wp-content/uploads/2014/08/1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6257" y="4219302"/>
            <a:ext cx="4562897" cy="2390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1466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99" y="-389467"/>
            <a:ext cx="11557834" cy="521904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4000" dirty="0">
                <a:solidFill>
                  <a:srgbClr val="FF0000"/>
                </a:solidFill>
              </a:rPr>
              <a:t>3. Формировать умение конструировать, используя практическое наложение деталей на схему,  по проекции вид спереди, по схеме-развёртке.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i="1" dirty="0">
                <a:solidFill>
                  <a:schemeClr val="tx1"/>
                </a:solidFill>
              </a:rPr>
              <a:t>В младшей группе конструируем постройки не более чем из 5 деталей, в средней – 5-10 деталей, в старшей и подготовительной постепенно увеличиваем количество деталей.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77334" y="3526971"/>
            <a:ext cx="10019696" cy="279655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9628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«Детский городок» (наложение деталей на схему)</a:t>
            </a:r>
          </a:p>
        </p:txBody>
      </p:sp>
      <p:pic>
        <p:nvPicPr>
          <p:cNvPr id="3074" name="Picture 2" descr="C:\Users\Пользователь\Desktop\моё видео\фотки для семинара\SAM_0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77" y="1563688"/>
            <a:ext cx="5175249" cy="3881437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моё видео\фотки для семинара\SAM_00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7380" y="1851660"/>
            <a:ext cx="6065520" cy="4549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449943"/>
            <a:ext cx="3854528" cy="197878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Конструирование по проекции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ВИД СПЕРЕДИ.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«Домик для лисички»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«Ворота», «Кроватка»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sz="4000" dirty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8" name="Содержимое 7" descr="C:\Users\Пользователь\Desktop\потолок\SAM_0378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0" t="32692" r="13736" b="3632"/>
          <a:stretch>
            <a:fillRect/>
          </a:stretch>
        </p:blipFill>
        <p:spPr bwMode="auto">
          <a:xfrm>
            <a:off x="3570744" y="1408744"/>
            <a:ext cx="4513262" cy="263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esktop\Фото0518.jpg"/>
          <p:cNvPicPr>
            <a:picLocks noChangeAspect="1" noChangeArrowheads="1"/>
          </p:cNvPicPr>
          <p:nvPr/>
        </p:nvPicPr>
        <p:blipFill>
          <a:blip r:embed="rId4" cstate="screen"/>
          <a:srcRect t="21252" b="19593"/>
          <a:stretch>
            <a:fillRect/>
          </a:stretch>
        </p:blipFill>
        <p:spPr bwMode="auto">
          <a:xfrm>
            <a:off x="6784906" y="4042228"/>
            <a:ext cx="3128351" cy="2467429"/>
          </a:xfrm>
          <a:prstGeom prst="rect">
            <a:avLst/>
          </a:prstGeom>
          <a:noFill/>
        </p:spPr>
      </p:pic>
      <p:pic>
        <p:nvPicPr>
          <p:cNvPr id="10" name="Рисунок 9" descr="C:\Users\Пользователь\Desktop\потолок\SAM_0381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8" r="23196"/>
          <a:stretch>
            <a:fillRect/>
          </a:stretch>
        </p:blipFill>
        <p:spPr bwMode="auto">
          <a:xfrm>
            <a:off x="696685" y="1669142"/>
            <a:ext cx="2895600" cy="40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ользователь\Desktop\потолок\SAM_0380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54" r="10529" b="3632"/>
          <a:stretch>
            <a:fillRect/>
          </a:stretch>
        </p:blipFill>
        <p:spPr bwMode="auto">
          <a:xfrm>
            <a:off x="3571422" y="4013629"/>
            <a:ext cx="3162300" cy="199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75745" y="-261258"/>
            <a:ext cx="4185623" cy="133531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Конструирование по проекции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ВИД СПЕРЕДИ (</a:t>
            </a:r>
            <a:r>
              <a:rPr lang="ru-RU" sz="2000" dirty="0" err="1">
                <a:solidFill>
                  <a:schemeClr val="tx1"/>
                </a:solidFill>
              </a:rPr>
              <a:t>мл.группа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«Стульчик»</a:t>
            </a:r>
            <a:endParaRPr lang="ru-RU" sz="20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756041" y="666012"/>
            <a:ext cx="4185618" cy="576262"/>
          </a:xfrm>
        </p:spPr>
        <p:txBody>
          <a:bodyPr/>
          <a:lstStyle/>
          <a:p>
            <a:endParaRPr lang="ru-RU" sz="2000" dirty="0"/>
          </a:p>
          <a:p>
            <a:endParaRPr lang="ru-RU" sz="2000" dirty="0"/>
          </a:p>
          <a:p>
            <a:r>
              <a:rPr lang="ru-RU" sz="2000" dirty="0">
                <a:solidFill>
                  <a:schemeClr val="tx1"/>
                </a:solidFill>
              </a:rPr>
              <a:t>Конструирование по проекции ВИД СПЕРЕДИ и ВИД СБОКУ(средняя группа)</a:t>
            </a:r>
          </a:p>
        </p:txBody>
      </p:sp>
      <p:pic>
        <p:nvPicPr>
          <p:cNvPr id="12" name="Picture 3" descr="C:\Users\Пользователь\Desktop\моё видео\фотки для семинара\SAM_01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75" y="1081768"/>
            <a:ext cx="3678010" cy="2758508"/>
          </a:xfrm>
          <a:prstGeom prst="rect">
            <a:avLst/>
          </a:prstGeom>
          <a:noFill/>
        </p:spPr>
      </p:pic>
      <p:pic>
        <p:nvPicPr>
          <p:cNvPr id="13" name="Picture 2" descr="C:\Users\Пользователь\Desktop\моё видео\фотки для семинара\SAM_01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681" y="3718322"/>
            <a:ext cx="4186237" cy="3139678"/>
          </a:xfrm>
          <a:prstGeom prst="rect">
            <a:avLst/>
          </a:prstGeom>
          <a:noFill/>
        </p:spPr>
      </p:pic>
      <p:pic>
        <p:nvPicPr>
          <p:cNvPr id="14" name="Рисунок 13" descr="C:\Users\Пользователь\Desktop\новые фото конструирование вставить\SAM_0410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4" t="14316" r="10203" b="7051"/>
          <a:stretch>
            <a:fillRect/>
          </a:stretch>
        </p:blipFill>
        <p:spPr bwMode="auto">
          <a:xfrm>
            <a:off x="6430237" y="2536787"/>
            <a:ext cx="3800475" cy="307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Пользователь\Desktop\новые фото конструирование вставить\SAM_0412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05" t="12607" r="31189"/>
          <a:stretch>
            <a:fillRect/>
          </a:stretch>
        </p:blipFill>
        <p:spPr bwMode="auto">
          <a:xfrm>
            <a:off x="4459740" y="2127668"/>
            <a:ext cx="1704975" cy="290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Пользователь\Desktop\новые фото конструирование вставить\SAM_0415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27" t="6780" r="43880"/>
          <a:stretch>
            <a:fillRect/>
          </a:stretch>
        </p:blipFill>
        <p:spPr bwMode="auto">
          <a:xfrm>
            <a:off x="10574745" y="2072232"/>
            <a:ext cx="12954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334" y="243840"/>
            <a:ext cx="10341186" cy="168656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Старшая  группа</a:t>
            </a:r>
            <a:endParaRPr lang="ru-RU" sz="44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77334" y="1158240"/>
            <a:ext cx="10615506" cy="5699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Конструирование  по схеме – развёртке.</a:t>
            </a:r>
          </a:p>
          <a:p>
            <a:pPr>
              <a:buNone/>
            </a:pPr>
            <a:r>
              <a:rPr lang="ru-RU" sz="4000" dirty="0"/>
              <a:t>Тренировочные упражнения</a:t>
            </a:r>
          </a:p>
          <a:p>
            <a:pPr algn="r">
              <a:buNone/>
            </a:pPr>
            <a:endParaRPr lang="ru-RU" sz="1400" dirty="0"/>
          </a:p>
          <a:p>
            <a:pPr>
              <a:buNone/>
            </a:pPr>
            <a:endParaRPr lang="ru-RU" sz="4000" dirty="0"/>
          </a:p>
        </p:txBody>
      </p:sp>
      <p:pic>
        <p:nvPicPr>
          <p:cNvPr id="10" name="Рисунок 9" descr="https://i05.fotocdn.net/s23/101/public_pin_m/414/2581699940.jpg"/>
          <p:cNvPicPr/>
          <p:nvPr/>
        </p:nvPicPr>
        <p:blipFill>
          <a:blip r:embed="rId3"/>
          <a:srcRect t="27435"/>
          <a:stretch>
            <a:fillRect/>
          </a:stretch>
        </p:blipFill>
        <p:spPr bwMode="auto">
          <a:xfrm>
            <a:off x="0" y="3200400"/>
            <a:ext cx="6067425" cy="18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носка 1 13"/>
          <p:cNvSpPr/>
          <p:nvPr/>
        </p:nvSpPr>
        <p:spPr>
          <a:xfrm>
            <a:off x="2852057" y="5064034"/>
            <a:ext cx="391885" cy="429208"/>
          </a:xfrm>
          <a:prstGeom prst="borderCallout1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6" name="Выноска 1 15"/>
          <p:cNvSpPr/>
          <p:nvPr/>
        </p:nvSpPr>
        <p:spPr>
          <a:xfrm>
            <a:off x="614888" y="5047240"/>
            <a:ext cx="391885" cy="429208"/>
          </a:xfrm>
          <a:prstGeom prst="borderCallout1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8" name="Выноска 1 17"/>
          <p:cNvSpPr/>
          <p:nvPr/>
        </p:nvSpPr>
        <p:spPr>
          <a:xfrm>
            <a:off x="4692365" y="5024224"/>
            <a:ext cx="391885" cy="429208"/>
          </a:xfrm>
          <a:prstGeom prst="borderCallout1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pic>
        <p:nvPicPr>
          <p:cNvPr id="29" name="Рисунок 28" descr="DSCN226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00" t="21778" r="36833" b="12000"/>
          <a:stretch>
            <a:fillRect/>
          </a:stretch>
        </p:blipFill>
        <p:spPr>
          <a:xfrm>
            <a:off x="7650480" y="2026920"/>
            <a:ext cx="4541520" cy="454152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334" y="243840"/>
            <a:ext cx="10341186" cy="168656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Старшая  группа</a:t>
            </a:r>
            <a:endParaRPr lang="ru-RU" sz="44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77334" y="1158241"/>
            <a:ext cx="10615506" cy="4883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Конструирование  по схеме – развёртке.</a:t>
            </a:r>
          </a:p>
          <a:p>
            <a:pPr>
              <a:buNone/>
            </a:pPr>
            <a:r>
              <a:rPr lang="ru-RU" sz="4000" dirty="0"/>
              <a:t>Тренировочные упражнения</a:t>
            </a:r>
          </a:p>
          <a:p>
            <a:pPr>
              <a:buNone/>
            </a:pPr>
            <a:endParaRPr lang="ru-RU" sz="4000" dirty="0"/>
          </a:p>
        </p:txBody>
      </p:sp>
      <p:pic>
        <p:nvPicPr>
          <p:cNvPr id="5" name="Рисунок 4" descr="..\..\tmp\prostranstvo0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1" y="2514601"/>
            <a:ext cx="5623560" cy="363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prostranstvo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0860" y="2720340"/>
            <a:ext cx="4640580" cy="35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334" y="243840"/>
            <a:ext cx="10341186" cy="168656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Старшая  группа</a:t>
            </a:r>
            <a:endParaRPr lang="ru-RU" sz="44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77334" y="899886"/>
            <a:ext cx="10615506" cy="51414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/>
              <a:t>Конструирование  по схеме – развёртке (ВИД СПЕРЕДИ и ВИД СВЕРХУ)</a:t>
            </a:r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697" y="2102638"/>
            <a:ext cx="6075823" cy="445636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9560"/>
            <a:ext cx="10676466" cy="164084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Мы используем технологию </a:t>
            </a:r>
            <a:r>
              <a:rPr lang="ru-RU" sz="4000" dirty="0" err="1">
                <a:solidFill>
                  <a:srgbClr val="FF0000"/>
                </a:solidFill>
              </a:rPr>
              <a:t>деятельностного</a:t>
            </a:r>
            <a:r>
              <a:rPr lang="ru-RU" sz="4000" dirty="0">
                <a:solidFill>
                  <a:srgbClr val="FF0000"/>
                </a:solidFill>
              </a:rPr>
              <a:t> метода </a:t>
            </a:r>
            <a:r>
              <a:rPr lang="ru-RU" sz="4000" dirty="0" err="1">
                <a:solidFill>
                  <a:srgbClr val="FF0000"/>
                </a:solidFill>
              </a:rPr>
              <a:t>Л.Г.Петерсон</a:t>
            </a:r>
            <a:r>
              <a:rPr lang="ru-RU" sz="4000" dirty="0">
                <a:solidFill>
                  <a:srgbClr val="FF0000"/>
                </a:solidFill>
              </a:rPr>
              <a:t>.</a:t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77334" y="1584960"/>
            <a:ext cx="10844106" cy="49072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>
                <a:solidFill>
                  <a:schemeClr val="tx1"/>
                </a:solidFill>
              </a:rPr>
              <a:t>  </a:t>
            </a:r>
            <a:r>
              <a:rPr lang="ru-RU" sz="4800" i="1" dirty="0">
                <a:solidFill>
                  <a:srgbClr val="7030A0"/>
                </a:solidFill>
                <a:hlinkClick r:id="rId2" action="ppaction://hlinkfile"/>
              </a:rPr>
              <a:t>Видео ООД «Ракета для малышей из Цветочного города»</a:t>
            </a:r>
            <a:endParaRPr lang="ru-RU" sz="4800" i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600" b="1" dirty="0">
                <a:solidFill>
                  <a:schemeClr val="tx1"/>
                </a:solidFill>
              </a:rPr>
              <a:t>Цель: </a:t>
            </a:r>
            <a:r>
              <a:rPr lang="ru-RU" sz="3600" dirty="0">
                <a:solidFill>
                  <a:schemeClr val="tx1"/>
                </a:solidFill>
              </a:rPr>
              <a:t>ознакомление детей с проекцией « вид сверху» конструкции из 5 деталей и использованием её при построении этой конструкции.</a:t>
            </a:r>
          </a:p>
          <a:p>
            <a:pPr>
              <a:buNone/>
            </a:pP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148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81356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Построение конструкций со свободным пространством.</a:t>
            </a:r>
            <a:br>
              <a:rPr lang="ru-RU" dirty="0"/>
            </a:br>
            <a:r>
              <a:rPr lang="ru-RU" dirty="0"/>
              <a:t>Завод.</a:t>
            </a:r>
          </a:p>
        </p:txBody>
      </p:sp>
      <p:pic>
        <p:nvPicPr>
          <p:cNvPr id="7" name="Содержимое 6" descr="20161201_10194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74" y="1916748"/>
            <a:ext cx="5175249" cy="3881437"/>
          </a:xfrm>
        </p:spPr>
      </p:pic>
      <p:pic>
        <p:nvPicPr>
          <p:cNvPr id="5" name="Рисунок 4" descr="20161201_10391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80" y="2133600"/>
            <a:ext cx="603504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   «Кремль»</a:t>
            </a:r>
          </a:p>
        </p:txBody>
      </p:sp>
      <p:pic>
        <p:nvPicPr>
          <p:cNvPr id="4" name="Содержимое 3" descr="20170310_11261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64" t="24898" r="20400" b="23042"/>
          <a:stretch>
            <a:fillRect/>
          </a:stretch>
        </p:blipFill>
        <p:spPr>
          <a:xfrm>
            <a:off x="305897" y="1623559"/>
            <a:ext cx="5421387" cy="3881437"/>
          </a:xfrm>
        </p:spPr>
      </p:pic>
      <p:pic>
        <p:nvPicPr>
          <p:cNvPr id="5" name="Рисунок 4" descr="20170310_11265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33" t="32000" r="14500" b="20889"/>
          <a:stretch>
            <a:fillRect/>
          </a:stretch>
        </p:blipFill>
        <p:spPr>
          <a:xfrm>
            <a:off x="5762171" y="1567542"/>
            <a:ext cx="5090160" cy="39043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606" y="287383"/>
            <a:ext cx="10526640" cy="5852159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chemeClr val="accent1">
                    <a:lumMod val="50000"/>
                  </a:schemeClr>
                </a:solidFill>
              </a:rPr>
              <a:t>Авторская технология развития и коррекции пространственного мышления через конструктивную деятельность у детей дошкольного возраста. </a:t>
            </a:r>
          </a:p>
        </p:txBody>
      </p:sp>
    </p:spTree>
    <p:extLst>
      <p:ext uri="{BB962C8B-B14F-4D97-AF65-F5344CB8AC3E}">
        <p14:creationId xmlns:p14="http://schemas.microsoft.com/office/powerpoint/2010/main" val="11620464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1000"/>
            <a:ext cx="8596668" cy="929640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Подготовительная группа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0" y="990600"/>
            <a:ext cx="8786322" cy="5096483"/>
          </a:xfrm>
        </p:spPr>
        <p:txBody>
          <a:bodyPr/>
          <a:lstStyle/>
          <a:p>
            <a:pPr>
              <a:buNone/>
            </a:pPr>
            <a:r>
              <a:rPr lang="ru-RU" sz="3600" dirty="0"/>
              <a:t>Конструирование  с  использованием большего числа деталей по схеме – развёртке.</a:t>
            </a:r>
          </a:p>
          <a:p>
            <a:pPr>
              <a:buNone/>
            </a:pPr>
            <a:r>
              <a:rPr lang="ru-RU" sz="2400" dirty="0"/>
              <a:t> </a:t>
            </a:r>
          </a:p>
          <a:p>
            <a:endParaRPr lang="ru-RU" dirty="0"/>
          </a:p>
        </p:txBody>
      </p:sp>
      <p:pic>
        <p:nvPicPr>
          <p:cNvPr id="4" name="Рисунок 3" descr="C:\Users\User\Desktop\Новая папка Конструирование\SAM_1549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08" t="11566" r="12934"/>
          <a:stretch>
            <a:fillRect/>
          </a:stretch>
        </p:blipFill>
        <p:spPr bwMode="auto">
          <a:xfrm>
            <a:off x="457200" y="3032760"/>
            <a:ext cx="3032760" cy="26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Новая папка Конструирование\SAM_154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54" r="36876" b="22409"/>
          <a:stretch>
            <a:fillRect/>
          </a:stretch>
        </p:blipFill>
        <p:spPr bwMode="auto">
          <a:xfrm>
            <a:off x="3886200" y="3050854"/>
            <a:ext cx="905814" cy="252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J:\DCIM\100PHOTO\SAM_1583.JPG"/>
          <p:cNvPicPr/>
          <p:nvPr/>
        </p:nvPicPr>
        <p:blipFill>
          <a:blip r:embed="rId4" cstate="print"/>
          <a:srcRect t="8675" r="6360" b="9880"/>
          <a:stretch>
            <a:fillRect/>
          </a:stretch>
        </p:blipFill>
        <p:spPr bwMode="auto">
          <a:xfrm>
            <a:off x="5516872" y="2590800"/>
            <a:ext cx="46024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rot="16200000" flipH="1">
            <a:off x="7166612" y="2091692"/>
            <a:ext cx="1655452" cy="1628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01" y="522151"/>
            <a:ext cx="11194626" cy="1248591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КОНСТРУИРОВАНИЕ ПО НЕРАСЧЛЕНЁННОЙ СХЕМЕ</a:t>
            </a:r>
            <a:br>
              <a:rPr lang="ru-RU" sz="5400" dirty="0"/>
            </a:br>
            <a:r>
              <a:rPr lang="ru-RU" sz="3200" dirty="0"/>
              <a:t>Игра «Роботы </a:t>
            </a:r>
            <a:r>
              <a:rPr lang="ru-RU" sz="3200" dirty="0" err="1"/>
              <a:t>трансформеры</a:t>
            </a:r>
            <a:r>
              <a:rPr lang="ru-RU" sz="3200" dirty="0"/>
              <a:t>»</a:t>
            </a:r>
          </a:p>
        </p:txBody>
      </p:sp>
      <p:pic>
        <p:nvPicPr>
          <p:cNvPr id="1026" name="Picture 2" descr="C:\Users\Пользователь\Desktop\потолок\SAM_038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35"/>
          <a:stretch>
            <a:fillRect/>
          </a:stretch>
        </p:blipFill>
        <p:spPr bwMode="auto">
          <a:xfrm>
            <a:off x="493486" y="1884817"/>
            <a:ext cx="3526972" cy="3463925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потолок\SAM_038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24" t="10784" r="10714"/>
          <a:stretch>
            <a:fillRect/>
          </a:stretch>
        </p:blipFill>
        <p:spPr bwMode="auto">
          <a:xfrm>
            <a:off x="4833258" y="1959428"/>
            <a:ext cx="4876800" cy="4055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9560"/>
            <a:ext cx="11240346" cy="1045754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Конструирование по нерасчленённой схеме, используя плоскостные  геометрические фигуры</a:t>
            </a:r>
          </a:p>
        </p:txBody>
      </p:sp>
      <p:pic>
        <p:nvPicPr>
          <p:cNvPr id="3075" name="Picture 3" descr="E:\фото видео для семинара 18г\игры для презентации 18года\SAM_03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33" t="9667" r="11417" b="5667"/>
          <a:stretch>
            <a:fillRect/>
          </a:stretch>
        </p:blipFill>
        <p:spPr bwMode="auto">
          <a:xfrm>
            <a:off x="6247311" y="2029089"/>
            <a:ext cx="4274820" cy="3704053"/>
          </a:xfrm>
          <a:prstGeom prst="rect">
            <a:avLst/>
          </a:prstGeom>
          <a:noFill/>
        </p:spPr>
      </p:pic>
      <p:pic>
        <p:nvPicPr>
          <p:cNvPr id="13" name="Содержимое 12" descr="F:\фото видео для семинара 18г\игры для презентации 18года\SAM_0347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95" r="47889" b="22650"/>
          <a:stretch>
            <a:fillRect/>
          </a:stretch>
        </p:blipFill>
        <p:spPr bwMode="auto">
          <a:xfrm>
            <a:off x="516808" y="1812245"/>
            <a:ext cx="485442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3183"/>
            <a:ext cx="10450012" cy="1737217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КОНСТРУИРОВАНИЕ ПО НЕРАСЧЛЕНЁННОЙ СХЕМЕ, используя детали конструктора</a:t>
            </a:r>
            <a:br>
              <a:rPr lang="ru-RU" sz="5400" dirty="0"/>
            </a:br>
            <a:r>
              <a:rPr lang="ru-RU" dirty="0">
                <a:solidFill>
                  <a:srgbClr val="92D050"/>
                </a:solidFill>
              </a:rPr>
              <a:t> (приём наложения деталей конструктора на схему в масштабе 1:1).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509" y="2204131"/>
            <a:ext cx="2911078" cy="3881437"/>
          </a:xfrm>
        </p:spPr>
      </p:pic>
      <p:pic>
        <p:nvPicPr>
          <p:cNvPr id="5" name="Содержимое 9" descr="C:\Users\Пользователь\Desktop\потолок\SAM_0387.JP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07" r="9407"/>
          <a:stretch>
            <a:fillRect/>
          </a:stretch>
        </p:blipFill>
        <p:spPr bwMode="auto">
          <a:xfrm>
            <a:off x="2426838" y="2334759"/>
            <a:ext cx="3559847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ООД (Аппликация) «Заколдованные дома» </a:t>
            </a:r>
          </a:p>
        </p:txBody>
      </p:sp>
      <p:pic>
        <p:nvPicPr>
          <p:cNvPr id="4" name="Содержимое 3" descr="http://www.maam.ru/upload/blogs/detsad-234463-1424376357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18544" y="2605881"/>
            <a:ext cx="53149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655321"/>
            <a:ext cx="8596668" cy="53860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>
                <a:solidFill>
                  <a:srgbClr val="FF0000"/>
                </a:solidFill>
              </a:rPr>
              <a:t>Практическое задание для педагогов 1.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2225" y="277540"/>
            <a:ext cx="11281892" cy="39896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4.Формировать умение строить схемы-развёртки комбинаций из строительных деталей.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Средняя группа.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строим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проекции «вид спереди» и вид сбоку  комбинации из 2-3-строительных деталей  с использованием трафаретов в масштабе 1:1</a:t>
            </a: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252" y="2787878"/>
            <a:ext cx="5175249" cy="3881437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2365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FF0000"/>
                </a:solidFill>
              </a:rPr>
              <a:t>Старшая группа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52478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строим схемы – развёртки </a:t>
            </a:r>
            <a:r>
              <a:rPr lang="ru-RU" sz="2800" dirty="0">
                <a:solidFill>
                  <a:srgbClr val="FF0000"/>
                </a:solidFill>
              </a:rPr>
              <a:t>КОМБИНАЦИИ</a:t>
            </a:r>
            <a:r>
              <a:rPr lang="ru-RU" sz="2800" dirty="0"/>
              <a:t> строительных деталей сначала из </a:t>
            </a:r>
            <a:r>
              <a:rPr lang="ru-RU" sz="2800" u="sng" dirty="0"/>
              <a:t>двух деталей  </a:t>
            </a:r>
            <a:r>
              <a:rPr lang="ru-RU" sz="2800" dirty="0"/>
              <a:t>с использованием трафаретов </a:t>
            </a:r>
            <a:r>
              <a:rPr lang="ru-RU" sz="2800" u="sng" dirty="0"/>
              <a:t>в масштабе 1:2 и в дальнейшем количество деталей увеличивается.</a:t>
            </a:r>
          </a:p>
          <a:p>
            <a:endParaRPr lang="ru-RU" sz="2800" dirty="0"/>
          </a:p>
        </p:txBody>
      </p:sp>
      <p:pic>
        <p:nvPicPr>
          <p:cNvPr id="4" name="Рисунок 3" descr="C:\Users\User\Desktop\Новая папка Конструирование\SAM_154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628" y="3342861"/>
            <a:ext cx="4357687" cy="318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Фото конструктора\SAM_14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3500438"/>
            <a:ext cx="4188126" cy="2761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3840"/>
            <a:ext cx="10204026" cy="16865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Для упражнения детей в построении комбинации деталей можно использовать игру «Напечатай фотографию замка»</a:t>
            </a:r>
          </a:p>
        </p:txBody>
      </p:sp>
      <p:pic>
        <p:nvPicPr>
          <p:cNvPr id="4" name="Содержимое 3" descr="20170402_10353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44" y="1942873"/>
            <a:ext cx="5175249" cy="3881437"/>
          </a:xfrm>
        </p:spPr>
      </p:pic>
      <p:pic>
        <p:nvPicPr>
          <p:cNvPr id="5" name="Рисунок 4" descr="20170402_10360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772" y="1909355"/>
            <a:ext cx="5815874" cy="4361906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5280"/>
            <a:ext cx="8596668" cy="2621280"/>
          </a:xfrm>
        </p:spPr>
        <p:txBody>
          <a:bodyPr>
            <a:normAutofit/>
          </a:bodyPr>
          <a:lstStyle/>
          <a:p>
            <a:pPr algn="ctr"/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>Практическое задание для педагогов 2.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005840"/>
            <a:ext cx="8596668" cy="5455919"/>
          </a:xfrm>
        </p:spPr>
        <p:txBody>
          <a:bodyPr/>
          <a:lstStyle/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479" y="404949"/>
            <a:ext cx="11210657" cy="5995851"/>
          </a:xfrm>
        </p:spPr>
        <p:txBody>
          <a:bodyPr>
            <a:noAutofit/>
          </a:bodyPr>
          <a:lstStyle/>
          <a:p>
            <a:pPr algn="just"/>
            <a:r>
              <a:rPr lang="ru-RU" sz="4400" b="1" i="1" u="sng" dirty="0">
                <a:solidFill>
                  <a:srgbClr val="FF0000"/>
                </a:solidFill>
              </a:rPr>
              <a:t>Актуальность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 темы обусловлена тем, что пространственное мышление является основной линией интеллектуального развития и важнейшей характеристикой математических способностей у дошкольников с одной стороны и недостаточным уровнем развития пространственного мышления с другой.</a:t>
            </a:r>
          </a:p>
        </p:txBody>
      </p:sp>
    </p:spTree>
    <p:extLst>
      <p:ext uri="{BB962C8B-B14F-4D97-AF65-F5344CB8AC3E}">
        <p14:creationId xmlns:p14="http://schemas.microsoft.com/office/powerpoint/2010/main" val="1542096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0040"/>
            <a:ext cx="8596668" cy="124968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Обобщающий этап.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6360"/>
            <a:ext cx="11155680" cy="5120639"/>
          </a:xfrm>
        </p:spPr>
        <p:txBody>
          <a:bodyPr/>
          <a:lstStyle/>
          <a:p>
            <a:pPr algn="just">
              <a:buNone/>
            </a:pPr>
            <a:r>
              <a:rPr lang="ru-RU" sz="3600" dirty="0"/>
              <a:t>В подготовительной группе все навыки закрепляются и используются для решения следующих задач:</a:t>
            </a:r>
          </a:p>
          <a:p>
            <a:pPr algn="just">
              <a:buNone/>
            </a:pPr>
            <a:r>
              <a:rPr lang="ru-RU" sz="3600" dirty="0">
                <a:solidFill>
                  <a:srgbClr val="FF0000"/>
                </a:solidFill>
              </a:rPr>
              <a:t>  формировать умение заранее обдумывать предметное содержание , назначение и строение будущей постройки.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5" descr="3335fe2237bd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V="1">
            <a:off x="259080" y="3346808"/>
            <a:ext cx="378267" cy="365223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«Мы  архитекторы»</a:t>
            </a:r>
          </a:p>
        </p:txBody>
      </p:sp>
      <p:pic>
        <p:nvPicPr>
          <p:cNvPr id="6" name="Содержимое 5" descr="20170402_10253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72" t="16650" r="2715" b="25237"/>
          <a:stretch>
            <a:fillRect/>
          </a:stretch>
        </p:blipFill>
        <p:spPr>
          <a:xfrm>
            <a:off x="0" y="1942737"/>
            <a:ext cx="5151120" cy="3139440"/>
          </a:xfrm>
        </p:spPr>
      </p:pic>
      <p:pic>
        <p:nvPicPr>
          <p:cNvPr id="7" name="Рисунок 6" descr="20170402_10254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333" t="23556" r="25510"/>
          <a:stretch>
            <a:fillRect/>
          </a:stretch>
        </p:blipFill>
        <p:spPr>
          <a:xfrm>
            <a:off x="8833394" y="1997164"/>
            <a:ext cx="2487748" cy="4577806"/>
          </a:xfrm>
          <a:prstGeom prst="rect">
            <a:avLst/>
          </a:prstGeom>
        </p:spPr>
      </p:pic>
      <p:pic>
        <p:nvPicPr>
          <p:cNvPr id="8" name="Рисунок 7" descr="20170402_10253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33" b="30889"/>
          <a:stretch>
            <a:fillRect/>
          </a:stretch>
        </p:blipFill>
        <p:spPr>
          <a:xfrm>
            <a:off x="4102802" y="3628571"/>
            <a:ext cx="4752363" cy="2901993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9560"/>
            <a:ext cx="8596668" cy="1640840"/>
          </a:xfrm>
        </p:spPr>
        <p:txBody>
          <a:bodyPr/>
          <a:lstStyle/>
          <a:p>
            <a:r>
              <a:rPr lang="ru-RU" dirty="0"/>
              <a:t>« Мы архитекторы»</a:t>
            </a:r>
          </a:p>
        </p:txBody>
      </p:sp>
      <p:pic>
        <p:nvPicPr>
          <p:cNvPr id="4" name="Содержимое 3" descr="20170402_10444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223" y="2291216"/>
            <a:ext cx="5175249" cy="3881437"/>
          </a:xfrm>
        </p:spPr>
      </p:pic>
      <p:pic>
        <p:nvPicPr>
          <p:cNvPr id="5" name="Рисунок 4" descr="20170402_1044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67" t="40444" r="48833"/>
          <a:stretch>
            <a:fillRect/>
          </a:stretch>
        </p:blipFill>
        <p:spPr>
          <a:xfrm>
            <a:off x="493486" y="1175657"/>
            <a:ext cx="5119188" cy="4999446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11231880" cy="6461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>
                <a:solidFill>
                  <a:srgbClr val="FF0000"/>
                </a:solidFill>
              </a:rPr>
              <a:t>   формировать умение осуществлять  перевод проекции вид спереди в другие проекции с помощью дополнительных линий.</a:t>
            </a:r>
            <a:r>
              <a:rPr lang="ru-RU" sz="3200" i="1" dirty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ru-RU" sz="3600" dirty="0"/>
          </a:p>
        </p:txBody>
      </p:sp>
      <p:grpSp>
        <p:nvGrpSpPr>
          <p:cNvPr id="58" name="Группа 57"/>
          <p:cNvGrpSpPr/>
          <p:nvPr/>
        </p:nvGrpSpPr>
        <p:grpSpPr>
          <a:xfrm>
            <a:off x="2956560" y="2087882"/>
            <a:ext cx="5151120" cy="4541518"/>
            <a:chOff x="2956560" y="2087882"/>
            <a:chExt cx="5151120" cy="4541518"/>
          </a:xfrm>
        </p:grpSpPr>
        <p:cxnSp>
          <p:nvCxnSpPr>
            <p:cNvPr id="9" name="Прямая соединительная линия 8"/>
            <p:cNvCxnSpPr>
              <a:stCxn id="7" idx="0"/>
            </p:cNvCxnSpPr>
            <p:nvPr/>
          </p:nvCxnSpPr>
          <p:spPr>
            <a:xfrm rot="5400000" flipH="1" flipV="1">
              <a:off x="6092191" y="270511"/>
              <a:ext cx="15238" cy="3649980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Прямоугольник 3"/>
            <p:cNvSpPr/>
            <p:nvPr/>
          </p:nvSpPr>
          <p:spPr>
            <a:xfrm>
              <a:off x="2971752" y="4689288"/>
              <a:ext cx="2575607" cy="736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956560" y="3577036"/>
              <a:ext cx="1276188" cy="109701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293660" y="3577036"/>
              <a:ext cx="1276188" cy="106814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2956560" y="2103120"/>
              <a:ext cx="2636520" cy="1493520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>
              <a:stCxn id="7" idx="4"/>
            </p:cNvCxnSpPr>
            <p:nvPr/>
          </p:nvCxnSpPr>
          <p:spPr>
            <a:xfrm rot="5400000" flipH="1" flipV="1">
              <a:off x="6825714" y="2314674"/>
              <a:ext cx="49332" cy="2514600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5486400" y="4663440"/>
              <a:ext cx="2560320" cy="15240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5486400" y="5394960"/>
              <a:ext cx="2514600" cy="15240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6200000" flipH="1">
              <a:off x="4937760" y="6050280"/>
              <a:ext cx="1127760" cy="30480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stCxn id="7" idx="0"/>
            </p:cNvCxnSpPr>
            <p:nvPr/>
          </p:nvCxnSpPr>
          <p:spPr>
            <a:xfrm rot="16200000" flipH="1">
              <a:off x="2045970" y="4331970"/>
              <a:ext cx="4495802" cy="38102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6200000" flipH="1">
              <a:off x="2415540" y="6027420"/>
              <a:ext cx="1173480" cy="30480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Содержимое 5" descr="3335fe2237bd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V="1">
            <a:off x="304800" y="222608"/>
            <a:ext cx="378267" cy="365223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70502_10312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74" y="301308"/>
            <a:ext cx="5552016" cy="4164012"/>
          </a:xfrm>
        </p:spPr>
      </p:pic>
      <p:pic>
        <p:nvPicPr>
          <p:cNvPr id="6" name="Рисунок 5" descr="20170502_10354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40" t="21169" r="14218" b="5845"/>
          <a:stretch>
            <a:fillRect/>
          </a:stretch>
        </p:blipFill>
        <p:spPr>
          <a:xfrm>
            <a:off x="6217920" y="1478279"/>
            <a:ext cx="5379720" cy="4198363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2880"/>
            <a:ext cx="11567160" cy="5858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>
                <a:solidFill>
                  <a:srgbClr val="FF0000"/>
                </a:solidFill>
              </a:rPr>
              <a:t>    Знакомить детей с элементами архитектурных стилей (колонны, пилястры, арки романского стиля; башни,       стрельчатые арки готического стиля и т.д.)</a:t>
            </a:r>
          </a:p>
        </p:txBody>
      </p:sp>
      <p:pic>
        <p:nvPicPr>
          <p:cNvPr id="4" name="Рисунок 3" descr="20170503_17014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" y="1645920"/>
            <a:ext cx="6614160" cy="4960620"/>
          </a:xfrm>
          <a:prstGeom prst="rect">
            <a:avLst/>
          </a:prstGeom>
        </p:spPr>
      </p:pic>
      <p:pic>
        <p:nvPicPr>
          <p:cNvPr id="5" name="Рисунок 4" descr="20170503_17120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00" t="8889" r="18667" b="20889"/>
          <a:stretch>
            <a:fillRect/>
          </a:stretch>
        </p:blipFill>
        <p:spPr>
          <a:xfrm>
            <a:off x="7086600" y="2072640"/>
            <a:ext cx="5105400" cy="4245543"/>
          </a:xfrm>
          <a:prstGeom prst="rect">
            <a:avLst/>
          </a:prstGeom>
        </p:spPr>
      </p:pic>
      <p:pic>
        <p:nvPicPr>
          <p:cNvPr id="6" name="Содержимое 5" descr="3335fe2237bdt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flipV="1">
            <a:off x="0" y="329288"/>
            <a:ext cx="378267" cy="365223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9560"/>
            <a:ext cx="8596668" cy="109728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Содержимое 3" descr="20170503_17051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73" t="34059" r="6609"/>
          <a:stretch>
            <a:fillRect/>
          </a:stretch>
        </p:blipFill>
        <p:spPr>
          <a:xfrm>
            <a:off x="4909076" y="1402080"/>
            <a:ext cx="7054324" cy="4162329"/>
          </a:xfrm>
        </p:spPr>
      </p:pic>
      <p:pic>
        <p:nvPicPr>
          <p:cNvPr id="5" name="Рисунок 4" descr="20170503_17014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" y="1645920"/>
            <a:ext cx="4541520" cy="340614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4320"/>
            <a:ext cx="8596668" cy="670560"/>
          </a:xfrm>
        </p:spPr>
        <p:txBody>
          <a:bodyPr/>
          <a:lstStyle/>
          <a:p>
            <a:r>
              <a:rPr lang="ru-RU" dirty="0"/>
              <a:t>стиль</a:t>
            </a:r>
          </a:p>
        </p:txBody>
      </p:sp>
      <p:pic>
        <p:nvPicPr>
          <p:cNvPr id="4" name="Содержимое 3" descr="20170503_17073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944"/>
          <a:stretch>
            <a:fillRect/>
          </a:stretch>
        </p:blipFill>
        <p:spPr>
          <a:xfrm>
            <a:off x="198120" y="1459548"/>
            <a:ext cx="4606766" cy="2731452"/>
          </a:xfrm>
        </p:spPr>
      </p:pic>
      <p:pic>
        <p:nvPicPr>
          <p:cNvPr id="5" name="Рисунок 4" descr="20170503_1710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3" t="18444" r="4000" b="3778"/>
          <a:stretch>
            <a:fillRect/>
          </a:stretch>
        </p:blipFill>
        <p:spPr>
          <a:xfrm>
            <a:off x="4831080" y="1341120"/>
            <a:ext cx="7147560" cy="4499363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1082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70503_17120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12"/>
          <a:stretch>
            <a:fillRect/>
          </a:stretch>
        </p:blipFill>
        <p:spPr>
          <a:xfrm>
            <a:off x="193835" y="1215708"/>
            <a:ext cx="4378166" cy="2633077"/>
          </a:xfrm>
        </p:spPr>
      </p:pic>
      <p:pic>
        <p:nvPicPr>
          <p:cNvPr id="5" name="Рисунок 4" descr="20170503_17151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78" b="31111"/>
          <a:stretch>
            <a:fillRect/>
          </a:stretch>
        </p:blipFill>
        <p:spPr>
          <a:xfrm>
            <a:off x="4826988" y="2743200"/>
            <a:ext cx="7365012" cy="315468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134" y="655320"/>
            <a:ext cx="8596668" cy="275844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Практическое задание для педагогов 3 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1" y="365760"/>
            <a:ext cx="11207930" cy="5930537"/>
          </a:xfrm>
        </p:spPr>
        <p:txBody>
          <a:bodyPr>
            <a:normAutofit/>
          </a:bodyPr>
          <a:lstStyle/>
          <a:p>
            <a:pPr algn="just"/>
            <a:r>
              <a:rPr lang="ru-RU" sz="4400" b="1" i="1" u="sng" dirty="0">
                <a:solidFill>
                  <a:srgbClr val="FF0000"/>
                </a:solidFill>
              </a:rPr>
              <a:t>Новизна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 авторской технологии обусловлена созданием системы развития и коррекции пространственного мышления у дошкольников через конструктивную деятельность  с применением интерактивных форм, методов, средств и приёмов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12262142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8014"/>
            <a:ext cx="9901328" cy="166238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     Эффективность применения       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     нашей авторской технологии:</a:t>
            </a:r>
            <a:br>
              <a:rPr lang="ru-RU" sz="4000" dirty="0">
                <a:solidFill>
                  <a:srgbClr val="FF0000"/>
                </a:solidFill>
              </a:rPr>
            </a:b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Усвоение знаний об объёмных и плоскостных геометрических фигурах, о параметрах их величины;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Появление в спонтанной речи слов, обозначающих пространственное расположение предметов ;</a:t>
            </a:r>
          </a:p>
        </p:txBody>
      </p:sp>
      <p:pic>
        <p:nvPicPr>
          <p:cNvPr id="4" name="Содержимое 5" descr="3335fe2237bd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30540" y="2294578"/>
            <a:ext cx="377952" cy="365760"/>
          </a:xfrm>
          <a:prstGeom prst="rect">
            <a:avLst/>
          </a:prstGeom>
        </p:spPr>
      </p:pic>
      <p:pic>
        <p:nvPicPr>
          <p:cNvPr id="6" name="Содержимое 5" descr="3335fe2237bd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0540" y="4128633"/>
            <a:ext cx="377952" cy="36576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8014"/>
            <a:ext cx="10232404" cy="13716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     Эффективность применения       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     нашей авторской технологии: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Умение находить и строить проекции деталей  их комбинаций;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Умение выполнять постройки по схемам- развёрткам;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Улучшение показателей развития пространственного мышления и интеллектуального развития в целом;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коррекция недостатков и задержек в развитии;</a:t>
            </a:r>
          </a:p>
        </p:txBody>
      </p:sp>
      <p:pic>
        <p:nvPicPr>
          <p:cNvPr id="4" name="Содержимое 5" descr="3335fe2237bd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30540" y="1639614"/>
            <a:ext cx="377952" cy="365760"/>
          </a:xfrm>
          <a:prstGeom prst="rect">
            <a:avLst/>
          </a:prstGeom>
        </p:spPr>
      </p:pic>
      <p:pic>
        <p:nvPicPr>
          <p:cNvPr id="6" name="Содержимое 5" descr="3335fe2237bd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0167" y="2924147"/>
            <a:ext cx="377952" cy="365760"/>
          </a:xfrm>
          <a:prstGeom prst="rect">
            <a:avLst/>
          </a:prstGeom>
        </p:spPr>
      </p:pic>
      <p:pic>
        <p:nvPicPr>
          <p:cNvPr id="7" name="Содержимое 5" descr="3335fe2237bd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0167" y="4147720"/>
            <a:ext cx="37795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071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8014"/>
            <a:ext cx="10232404" cy="13716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     Эффективность применения       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     нашей авторской технологии: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800" dirty="0">
                <a:solidFill>
                  <a:schemeClr val="tx1"/>
                </a:solidFill>
              </a:rPr>
              <a:t>Увеличение активности детей при обсуждении проблемных ситуаций;</a:t>
            </a:r>
            <a:br>
              <a:rPr lang="ru-RU" sz="4800" dirty="0">
                <a:solidFill>
                  <a:schemeClr val="tx1"/>
                </a:solidFill>
              </a:rPr>
            </a:br>
            <a:r>
              <a:rPr lang="ru-RU" sz="4800" dirty="0">
                <a:solidFill>
                  <a:schemeClr val="tx1"/>
                </a:solidFill>
              </a:rPr>
              <a:t>Появление устойчивого интереса к конструированию.</a:t>
            </a:r>
          </a:p>
        </p:txBody>
      </p:sp>
      <p:pic>
        <p:nvPicPr>
          <p:cNvPr id="4" name="Содержимое 5" descr="3335fe2237bd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9794" y="1797269"/>
            <a:ext cx="377952" cy="365760"/>
          </a:xfrm>
          <a:prstGeom prst="rect">
            <a:avLst/>
          </a:prstGeom>
        </p:spPr>
      </p:pic>
      <p:pic>
        <p:nvPicPr>
          <p:cNvPr id="7" name="Содержимое 5" descr="3335fe2237bd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0540" y="3958534"/>
            <a:ext cx="37795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6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4133024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2257" y="209741"/>
            <a:ext cx="11095754" cy="3996499"/>
          </a:xfrm>
        </p:spPr>
        <p:txBody>
          <a:bodyPr>
            <a:noAutofit/>
          </a:bodyPr>
          <a:lstStyle/>
          <a:p>
            <a:pPr algn="just"/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В настоящее время роль пространственного мышления в овладении различными видами деятельности значительно возросла в связи с широким применением графического, компьютерного моделирования.</a:t>
            </a:r>
            <a:br>
              <a:rPr lang="ru-RU" sz="40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ru-RU" sz="40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halkidikiproperties.ru/images/news_images/arxitektonika_3d/%CE%91%CF%81%CF%87%CE%B9%CF%84%CE%B5%CE%BA%CF%84%CE%BF%CE%BD%CE%B9%CE%BA%CE%AD%CF%82%20%CF%85%CF%80%CE%B7%CF%81%CE%B5%CF%83%CE%AF%CE%B5%CF%82,%203D%20designs,%20%CE%BC%CE%B5%CE%BB%CE%AD%CF%84%CE%B5%CF%82%20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79" y="4254693"/>
            <a:ext cx="2993853" cy="244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bighelper.ru/wp-content/uploads/2016/06/dreamstime_m_7348871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3371" y="4336868"/>
            <a:ext cx="2828628" cy="2308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25735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Другая 2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31F336"/>
      </a:accent1>
      <a:accent2>
        <a:srgbClr val="FFFF99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7508</TotalTime>
  <Words>1266</Words>
  <Application>Microsoft Office PowerPoint</Application>
  <PresentationFormat>Широкоэкранный</PresentationFormat>
  <Paragraphs>181</Paragraphs>
  <Slides>82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9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Муниципальное дошкольное образовательное учреждение «Детский сад №47»</vt:lpstr>
      <vt:lpstr>Развитие конструктивных способностей у детей дошкольного возраста.   Подготовили: Мизенина Марина Николаевна воспитатель ,высшая квалификационная  категория                             Романова Марина Александровна  учитель- дефектолог, первая квалификационная  категория.     </vt:lpstr>
      <vt:lpstr>Дошкольный возраст – возраст становления и развития общих способностей </vt:lpstr>
      <vt:lpstr>В развитии конструктивных способностей представлена двойная логика (А.В.Запорожец, Л.А. Венгер и др.)</vt:lpstr>
      <vt:lpstr>Конструирование из строительного материала – вид продуктивной деятельности дошкольника, предполагающей сооружение реальных предметов – построек, в которых предусматриваются взаимное расположение частей и элементов, а также способы их соединения. </vt:lpstr>
      <vt:lpstr>Авторская технология развития и коррекции пространственного мышления через конструктивную деятельность у детей дошкольного возраста. </vt:lpstr>
      <vt:lpstr>Актуальность темы обусловлена тем, что пространственное мышление является основной линией интеллектуального развития и важнейшей характеристикой математических способностей у дошкольников с одной стороны и недостаточным уровнем развития пространственного мышления с другой.</vt:lpstr>
      <vt:lpstr>Новизна авторской технологии обусловлена созданием системы развития и коррекции пространственного мышления у дошкольников через конструктивную деятельность  с применением интерактивных форм, методов, средств и приёмов обучения.</vt:lpstr>
      <vt:lpstr>В настоящее время роль пространственного мышления в овладении различными видами деятельности значительно возросла в связи с широким применением графического, компьютерного моделирования.  </vt:lpstr>
      <vt:lpstr>  На сегодняшний день высокая проблемность обучения геометрии в средней школе -факт общеизвестный!  Белошистая А.В. указывает: «Корни проблемы, встающей во весь рост перед учителями в старших классах при изучении геометрии, следует искать в начальной школе».</vt:lpstr>
      <vt:lpstr>  В последнее время в среде учёных – методистов, математиков интерес к проблеме развития пространственного мышления вырос до такой степени, что ставятся вопросы о  введении курса наглядной геометрии  уже в начальной школе.</vt:lpstr>
      <vt:lpstr>В результате обследования мы выявили, что у наших детей отмечается недостаточный уровень развития не только конструктивных навыков и умений, но и предпосылок конструктивной деятельности (восприятие формы, величины, пространства, тактильно-двигательного восприятия). </vt:lpstr>
      <vt:lpstr> Геометрические объекты (объёмные тела, плоскостные геометрические фигуры, чертежи, схемы и т.п.)- это пространственные формы в «чистом виде», и они  могут служить основным материалом, на котором создаются пространственные образы и происходит оперирование ими. Следовательно, формируется и развивается пространственное мышление.  </vt:lpstr>
      <vt:lpstr> В процессе применения технологии дети знакомятся с геометрическими формами, величиной, получают начальные представления о пространстве. Нельзя не отметить также положительного влияния конструирования на развитие и совершенствование всех познавательных процессов.  Все это свидетельствует не только о развивающих, но и об огромных коррекционных возможностях, которые содержатся в этой деятельности. </vt:lpstr>
      <vt:lpstr>Цель авторской технологии: </vt:lpstr>
      <vt:lpstr>Задачи :</vt:lpstr>
      <vt:lpstr>Содержание авторской технологии определяется специальными профессионально-педагогическими технологиями, такими как:</vt:lpstr>
      <vt:lpstr>Дидактические (обучающие) средства: Конструктор, трафареты, чертежи, магнитная доска, интерактивная доска, дидактические игры.</vt:lpstr>
      <vt:lpstr>    </vt:lpstr>
      <vt:lpstr>     МЕТОДЫ И ПРИЁМЫ ОБУЧЕНИЯ: (И.Я. Ларнер, М.Н. Скаткин)  Репродуктивный метод   Объяснительно-иллюстративный метод   Проблемно-поисковый метод   Методы мотивации и стимулирования познавательной активности . </vt:lpstr>
      <vt:lpstr>                    Репродуктивный метод.     Активное восприятие и запоминание сообщаемой информации;    использование  словесных пояснений, практических методов и приёмов обучения и др.   </vt:lpstr>
      <vt:lpstr>  Объяснительно-иллюстративный метод.    Информация сопровождается наглядным иллюстрированием;  приведением конкретных примеров,  демонстрацией геометрических фигур, чертежей, схем.  </vt:lpstr>
      <vt:lpstr>         Проблемно-поисковый метод.  педагог создает познавательную задачу, ситуацию и предоставляет детям возможность находить решения, используя ранее усвоенные знания и умения. </vt:lpstr>
      <vt:lpstr>Методы мотивации и стимулирования          познавательной активности.                              (И.Я. Ларнер, М.Н. Скаткин)  Эмоциональные методы (поощрение, создание ситуации успеха, стимулирующее оценивание).  Познавательные методы мотивации и стимулирования (учёт познавательных интересов, опора на личный опыт,  создание проблемных ситуаций)  Волевые методы мотивации и стимулирования (выявление познавательных затруднений) Социальные методы мотивации и стимулирования (развитие эмпатии, желания быть полезным и др.) На этапе рефлексии нами задаются вопросы: «Где были?», «Чем занимались?»  «Кому помогли?» Трудно ли было строить? Как вы исправили ошибку…? Таким образом, мы помогаем детям осмыслить их деятельность. </vt:lpstr>
      <vt:lpstr>На разных этапах педагогического процесса различные методы применяются более или менее в изолированном виде, но чаще одни методы взаимодействуют с другими, подкрепляя и дополняя друг друга.</vt:lpstr>
      <vt:lpstr>  Этапы работы  по формированию конструктивных способностей:  Подготовительный  Основной Обобщающий  </vt:lpstr>
      <vt:lpstr>Презентация PowerPoint</vt:lpstr>
      <vt:lpstr>Презентация PowerPoint</vt:lpstr>
      <vt:lpstr>2. Формировать  пространственные представления и практические ориентировки ( умение ориентироваться «на себе»; определение расположения предметов в пространстве «от себя, определение пространственного расположения предметов относительно друг друга)   Игры «Покажи у куклы…», «Прячем ручки, ножки»,» В какой руке спряталась игрушка», «Обезьянки» и т.д.</vt:lpstr>
      <vt:lpstr>Дидактические игры: «Любопытная лиса», «Весёлые матрёшки».</vt:lpstr>
      <vt:lpstr>Упражнение «Чайник».  Задача:  совершенствовать   умение видеть  профильное изображение предмета сбоку, сверху, спереди, сзади, особенности изображения  предмета в целом. </vt:lpstr>
      <vt:lpstr>Игра  «Подбери схему».</vt:lpstr>
      <vt:lpstr>3. Развивать   умение воспринимать и воспроизводить пространственные отношения между геометрическими фигурами.  </vt:lpstr>
      <vt:lpstr>Игра «Обезьянки- повторялки».</vt:lpstr>
      <vt:lpstr>  Игра « Напечатай фотографию друзей».</vt:lpstr>
      <vt:lpstr>Основной этап.</vt:lpstr>
      <vt:lpstr>Задачи основного этапа:</vt:lpstr>
      <vt:lpstr>1. Познакомить детей с названиями  строительных  деталей.</vt:lpstr>
      <vt:lpstr>Старшая группа широкий- узкий параллелепипед   низкая- высокая призма   арка  </vt:lpstr>
      <vt:lpstr>Дидактические игры: «На что похоже?», «Сложи по форме», «Подбери по форме»  Игра «Подбери по форме» . Задача:  Упражнение детей в умении узнавать, называть объёмные формы; соотносить  геометрические формы с предметами окружающего мира.</vt:lpstr>
      <vt:lpstr>Презентация PowerPoint</vt:lpstr>
      <vt:lpstr>Презентация PowerPoint</vt:lpstr>
      <vt:lpstr>   «Фотографирование» детали с разных сторон, ориентируясь на красную точку- точку отсчёта- вид спереди, и выкладывание проекций    на магнитной доске с помощью плоскостных фигур .  Вторая младшая «Фотография куба»  (вид спереди)</vt:lpstr>
      <vt:lpstr>Упражнение «Башня для принцессы»</vt:lpstr>
      <vt:lpstr>Презентация PowerPoint</vt:lpstr>
      <vt:lpstr>Игра « Фотоателье в стране Формандия».</vt:lpstr>
      <vt:lpstr>Игра «Фотоателье». </vt:lpstr>
      <vt:lpstr> обведение стороны детали на нерасчленённом  альбомном листе в младшей группе и построение проекций с помощью трафаретов 1:1 на расчленённом на 4 части листе. </vt:lpstr>
      <vt:lpstr>Игра «Паспорта для жителей страны Формандия».</vt:lpstr>
      <vt:lpstr> 3. Формировать умение конструировать, используя практическое наложение деталей на схему,  по проекции вид спереди, по схеме-развёртке. В младшей группе конструируем постройки не более чем из 5 деталей, в средней – 5-10 деталей, в старшей и подготовительной постепенно увеличиваем количество деталей.</vt:lpstr>
      <vt:lpstr>«Детский городок» (наложение деталей на схему)</vt:lpstr>
      <vt:lpstr>Конструирование по проекции  ВИД СПЕРЕДИ. «Домик для лисички» «Ворота», «Кроватка»  </vt:lpstr>
      <vt:lpstr>Презентация PowerPoint</vt:lpstr>
      <vt:lpstr>Старшая  группа</vt:lpstr>
      <vt:lpstr>Старшая  группа</vt:lpstr>
      <vt:lpstr>Старшая  группа</vt:lpstr>
      <vt:lpstr>Мы используем технологию деятельностного метода Л.Г.Петерсон. </vt:lpstr>
      <vt:lpstr>Построение конструкций со свободным пространством. Завод.</vt:lpstr>
      <vt:lpstr>    «Кремль»</vt:lpstr>
      <vt:lpstr>Подготовительная группа</vt:lpstr>
      <vt:lpstr>КОНСТРУИРОВАНИЕ ПО НЕРАСЧЛЕНЁННОЙ СХЕМЕ Игра «Роботы трансформеры»</vt:lpstr>
      <vt:lpstr>Конструирование по нерасчленённой схеме, используя плоскостные  геометрические фигуры</vt:lpstr>
      <vt:lpstr>КОНСТРУИРОВАНИЕ ПО НЕРАСЧЛЕНЁННОЙ СХЕМЕ, используя детали конструктора  (приём наложения деталей конструктора на схему в масштабе 1:1).</vt:lpstr>
      <vt:lpstr> ООД (Аппликация) «Заколдованные дома» </vt:lpstr>
      <vt:lpstr>Презентация PowerPoint</vt:lpstr>
      <vt:lpstr>4.Формировать умение строить схемы-развёртки комбинаций из строительных деталей. Средняя группа.  строим проекции «вид спереди» и вид сбоку  комбинации из 2-3-строительных деталей  с использованием трафаретов в масштабе 1:1  </vt:lpstr>
      <vt:lpstr>Старшая группа</vt:lpstr>
      <vt:lpstr>Для упражнения детей в построении комбинации деталей можно использовать игру «Напечатай фотографию замка»</vt:lpstr>
      <vt:lpstr> Практическое задание для педагогов 2.</vt:lpstr>
      <vt:lpstr>Обобщающий этап.</vt:lpstr>
      <vt:lpstr>«Мы  архитекторы»</vt:lpstr>
      <vt:lpstr>« Мы архитекторы»</vt:lpstr>
      <vt:lpstr>Презентация PowerPoint</vt:lpstr>
      <vt:lpstr>Презентация PowerPoint</vt:lpstr>
      <vt:lpstr>Презентация PowerPoint</vt:lpstr>
      <vt:lpstr> </vt:lpstr>
      <vt:lpstr>стиль</vt:lpstr>
      <vt:lpstr>Презентация PowerPoint</vt:lpstr>
      <vt:lpstr>Практическое задание для педагогов 3 .</vt:lpstr>
      <vt:lpstr>     Эффективность применения             нашей авторской технологии:  Усвоение знаний об объёмных и плоскостных геометрических фигурах, о параметрах их величины; Появление в спонтанной речи слов, обозначающих пространственное расположение предметов ;</vt:lpstr>
      <vt:lpstr>     Эффективность применения             нашей авторской технологии: Умение находить и строить проекции деталей  их комбинаций; Умение выполнять постройки по схемам- развёрткам; Улучшение показателей развития пространственного мышления и интеллектуального развития в целом; коррекция недостатков и задержек в развитии;</vt:lpstr>
      <vt:lpstr>     Эффективность применения             нашей авторской технологии: Увеличение активности детей при обсуждении проблемных ситуаций; Появление устойчивого интереса к конструированию.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522</cp:revision>
  <dcterms:created xsi:type="dcterms:W3CDTF">2016-10-19T17:56:18Z</dcterms:created>
  <dcterms:modified xsi:type="dcterms:W3CDTF">2018-04-25T13:25:57Z</dcterms:modified>
</cp:coreProperties>
</file>