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309" r:id="rId3"/>
    <p:sldId id="298" r:id="rId4"/>
    <p:sldId id="257" r:id="rId5"/>
    <p:sldId id="300" r:id="rId6"/>
    <p:sldId id="305" r:id="rId7"/>
    <p:sldId id="316" r:id="rId8"/>
    <p:sldId id="306" r:id="rId9"/>
    <p:sldId id="307" r:id="rId10"/>
    <p:sldId id="310" r:id="rId11"/>
    <p:sldId id="303" r:id="rId12"/>
    <p:sldId id="304" r:id="rId13"/>
    <p:sldId id="368" r:id="rId14"/>
    <p:sldId id="311" r:id="rId15"/>
    <p:sldId id="347" r:id="rId16"/>
    <p:sldId id="334" r:id="rId17"/>
    <p:sldId id="341" r:id="rId18"/>
    <p:sldId id="354" r:id="rId19"/>
    <p:sldId id="333" r:id="rId20"/>
    <p:sldId id="356" r:id="rId21"/>
    <p:sldId id="367" r:id="rId22"/>
    <p:sldId id="339" r:id="rId23"/>
    <p:sldId id="348" r:id="rId24"/>
    <p:sldId id="331" r:id="rId25"/>
    <p:sldId id="346" r:id="rId26"/>
    <p:sldId id="326" r:id="rId27"/>
    <p:sldId id="352" r:id="rId28"/>
    <p:sldId id="358" r:id="rId29"/>
    <p:sldId id="327" r:id="rId30"/>
    <p:sldId id="312" r:id="rId31"/>
    <p:sldId id="361" r:id="rId32"/>
    <p:sldId id="369" r:id="rId33"/>
    <p:sldId id="342" r:id="rId34"/>
    <p:sldId id="362" r:id="rId35"/>
    <p:sldId id="366" r:id="rId36"/>
    <p:sldId id="370" r:id="rId37"/>
    <p:sldId id="371" r:id="rId38"/>
    <p:sldId id="372" r:id="rId39"/>
    <p:sldId id="374" r:id="rId40"/>
    <p:sldId id="34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32038E-30E1-44FD-A0FE-A96D253C5AA2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547701-759F-4B01-A9FE-B251A98022D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diamond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1656184"/>
          </a:xfrm>
        </p:spPr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 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7498" y="260648"/>
            <a:ext cx="8674982" cy="4176464"/>
          </a:xfrm>
        </p:spPr>
        <p:txBody>
          <a:bodyPr>
            <a:noAutofit/>
          </a:bodyPr>
          <a:lstStyle/>
          <a:p>
            <a:pPr lvl="1"/>
            <a:r>
              <a:rPr lang="ru-RU" sz="7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«Использование кинетического</a:t>
            </a:r>
          </a:p>
          <a:p>
            <a:pPr lvl="1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песка в </a:t>
            </a:r>
          </a:p>
          <a:p>
            <a:r>
              <a:rPr lang="ru-RU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</a:t>
            </a:r>
            <a:r>
              <a:rPr lang="ru-RU" sz="4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-речевом развитии ребенка».</a:t>
            </a:r>
          </a:p>
        </p:txBody>
      </p:sp>
      <p:pic>
        <p:nvPicPr>
          <p:cNvPr id="2052" name="Picture 4" descr="https://shopudachi.ru/upload/iblock/535/535a2ae1fcdaa0c799e5007a66e6ac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3888432" cy="258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2240" y="4884914"/>
            <a:ext cx="23942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Новожилова Н.В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читель-логопед,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Земскова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читель-дефектолог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7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-531440"/>
            <a:ext cx="95770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kern="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Какой эффект можно увидеть практически сразу, на первом занятии?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ребенок расслабляется, </a:t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уходит напряжение, </a:t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происходит адаптация к новому месту и коллективу, </a:t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меняется фон настроения на положительный,</a:t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ребенок «раскрывается», </a:t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вовлекается в самостоятельную или совместную деятельность, </a:t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активно задействуется речь и коммуникативные навыки.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148" name="Picture 4" descr="http://lowcost2.ru/i/news/lowcost2.ru_2016.01.13-03.59.59_38275_kinetic_sand_kineticheskiy_pesok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2371"/>
            <a:ext cx="2664296" cy="19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8467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908720"/>
            <a:ext cx="8579296" cy="54158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Игра с песком — это естественная и доступная для каждого ребенка форма деятельности. </a:t>
            </a:r>
            <a:b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Перенос традиционных педагогических занятий в песочницу дает больший воспитательный и </a:t>
            </a:r>
            <a:endParaRPr lang="ru-RU" sz="36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образовательный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эффект</a:t>
            </a:r>
            <a: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нежели </a:t>
            </a:r>
            <a:endParaRPr lang="ru-RU" sz="36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стандартные </a:t>
            </a:r>
            <a: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формы </a:t>
            </a:r>
            <a:endParaRPr lang="ru-RU" sz="36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обучения</a:t>
            </a:r>
            <a: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7172" name="Picture 4" descr="http://cosmosand.ru/promo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680364" cy="311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9062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9816"/>
            <a:ext cx="8748464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кинетическим песком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1760375"/>
            <a:ext cx="8896357" cy="4389120"/>
          </a:xfrm>
        </p:spPr>
        <p:txBody>
          <a:bodyPr/>
          <a:lstStyle/>
          <a:p>
            <a:pPr marL="667512" lvl="2" indent="0">
              <a:buNone/>
            </a:pPr>
            <a:r>
              <a:rPr lang="ru-RU" sz="3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Все игры с </a:t>
            </a:r>
            <a:r>
              <a:rPr lang="ru-RU" sz="31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кинетическим </a:t>
            </a:r>
            <a:r>
              <a:rPr lang="ru-RU" sz="3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песком можно использовать как часть развивающего занятия или как полное занятие. </a:t>
            </a:r>
            <a:br>
              <a:rPr lang="ru-RU" sz="3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Занятие должно проходить в доброжелательной, творческой </a:t>
            </a:r>
            <a:r>
              <a:rPr lang="ru-RU" sz="31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атмосфере.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97231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работы с песком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Освободите на столе пространство для работы, накройте его клеёнкой;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стола должна соответствовать возрасту и росту ребенка;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должно быть хорошо освещено;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Желательно использовать просторный лоток.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вам может потребоваться: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02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ОБОРУДОВАНИЕ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www.rebenok.com/img/10690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134" y="3284984"/>
            <a:ext cx="2429115" cy="18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posobie-opt.ru/files/posobie/7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492" y="4509120"/>
            <a:ext cx="3511608" cy="263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artotoys.ru/wa-data/public/shop/products/06/14/1406/images/1343/1343.0x9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0635" y="1373906"/>
            <a:ext cx="3847615" cy="25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laplandiamarket.ru/components/com_virtuemart/shop_image/product/_________________56e915b46bb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274"/>
            <a:ext cx="2429115" cy="1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sportgids.ru/sites/default/files/imagecache/product_full/%20%D0%B0%D0%BB%D1%84%D0%B0%D0%B2%D0%B8%D1%82%20%D1%80%D0%BE%D1%81%D1%81%D1%8B%D0%BF%D1%8C%D1%8E%2063%20%D0%B1%D1%83%D0%BA%D0%B2%D1%8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0486" y="3914550"/>
            <a:ext cx="2794855" cy="174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.pfst.net/2010.09/3064896927169db073db93885a0976b58310a95505_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9380" y="944024"/>
            <a:ext cx="3144620" cy="209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20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557" y="476672"/>
            <a:ext cx="8229600" cy="1143000"/>
          </a:xfrm>
        </p:spPr>
        <p:txBody>
          <a:bodyPr/>
          <a:lstStyle/>
          <a:p>
            <a:r>
              <a:rPr lang="ru-RU" altLang="ru-RU" sz="2800" b="1" kern="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Times New Roman" panose="02020603050405020304" pitchFamily="18" charset="0"/>
              </a:rPr>
              <a:t>               </a:t>
            </a:r>
            <a:r>
              <a:rPr lang="ru-RU" altLang="ru-RU" sz="28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altLang="ru-RU" sz="28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ПЕСКОМ ДЛЯ ДЕТЕЙ </a:t>
            </a:r>
            <a:r>
              <a:rPr lang="ru-RU" altLang="ru-RU" sz="28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МЛАДШЕГО ВОЗРАСТА.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962" y="1916832"/>
            <a:ext cx="780278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884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72898" y="273168"/>
            <a:ext cx="8229600" cy="5847928"/>
          </a:xfrm>
        </p:spPr>
        <p:txBody>
          <a:bodyPr/>
          <a:lstStyle/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altLang="ru-RU" sz="32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«Я </a:t>
            </a:r>
            <a:r>
              <a:rPr lang="ru-RU" altLang="ru-RU" sz="32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пеку, пеку, пеку</a:t>
            </a:r>
            <a:r>
              <a:rPr lang="ru-RU" altLang="ru-RU" sz="32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воображения, мелкой моторики</a:t>
            </a:r>
            <a:r>
              <a:rPr lang="ru-RU" altLang="ru-RU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«выпекаете из песка разнообразные изделия (булочки, пирожки, </a:t>
            </a:r>
            <a:r>
              <a:rPr lang="ru-RU" altLang="ru-RU" sz="24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тортики). Для этого малыш может использовать разнообразные формочки, насыпая в них песок, утрамбовывая их рукой или совочком. Пирожки можно «выпекать» и руками, перекладывая </a:t>
            </a:r>
            <a:r>
              <a:rPr lang="ru-RU" altLang="ru-RU" sz="24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 из одной ладошки в другую. Затем ребенок «угощает» пирожками </a:t>
            </a:r>
            <a:r>
              <a:rPr lang="ru-RU" altLang="ru-RU" sz="24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кукол.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417" y="4293096"/>
            <a:ext cx="3852551" cy="2284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314788"/>
            <a:ext cx="3738228" cy="2241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8894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7992888" cy="5184576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                 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«Подели пирог»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знакомство с понятием целое и часть (1\2, 1\4, 1\8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(в зависимости от возраста ребенка)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Предложите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испечь из кинетического песка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пирог. Предложите поделить пирог на части.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37230" y="3315498"/>
            <a:ext cx="4021467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2406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-396552" y="764704"/>
            <a:ext cx="9540552" cy="4608511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3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«Бусы для мамы»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же делать?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взять бусы для любимой мамочки?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Ничего, я постараюсь, и сложу их поскорей!»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мелких цветных камушков, ракушек, фасоли ребенок выкладывает последовательно бусинки на песке.</a:t>
            </a:r>
            <a:r>
              <a:rPr lang="ru-RU" alt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36444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325224"/>
          </a:xfrm>
        </p:spPr>
        <p:txBody>
          <a:bodyPr/>
          <a:lstStyle/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altLang="ru-RU" sz="2000" b="1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0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мелкой моторики, закрепление понятий большой, маленький.</a:t>
            </a:r>
          </a:p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altLang="ru-RU" sz="20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корзину в лес бери, </a:t>
            </a:r>
            <a:b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грибы мне собери.</a:t>
            </a:r>
            <a:b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Удивишься ты, мой друг:</a:t>
            </a:r>
            <a:endParaRPr lang="en-US" altLang="ru-RU" sz="2000" b="1" kern="0" dirty="0">
              <a:solidFill>
                <a:srgbClr val="2F13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здесь грибов вокруг!»</a:t>
            </a:r>
            <a:b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Рыжики, волнушки</a:t>
            </a:r>
            <a:b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Найди-ка на опушке!»</a:t>
            </a:r>
            <a:br>
              <a:rPr lang="ru-RU" altLang="ru-RU" sz="2000" b="1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Поочередно ребенок </a:t>
            </a:r>
            <a:endParaRPr lang="ru-RU" altLang="ru-RU" sz="2000" kern="0" dirty="0" smtClean="0">
              <a:solidFill>
                <a:srgbClr val="2F13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altLang="ru-RU" sz="20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запускает </a:t>
            </a:r>
            <a:r>
              <a:rPr lang="ru-RU" altLang="ru-RU" sz="20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руку в песок и </a:t>
            </a:r>
            <a:endParaRPr lang="ru-RU" altLang="ru-RU" sz="2000" kern="0" dirty="0" smtClean="0">
              <a:solidFill>
                <a:srgbClr val="2F13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altLang="ru-RU" sz="20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ищет </a:t>
            </a:r>
            <a:r>
              <a:rPr lang="ru-RU" altLang="ru-RU" sz="20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грибы. </a:t>
            </a:r>
            <a:endParaRPr lang="ru-RU" altLang="ru-RU" sz="2000" kern="0" dirty="0" smtClean="0">
              <a:solidFill>
                <a:srgbClr val="2F13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altLang="ru-RU" sz="20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altLang="ru-RU" sz="20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грибов </a:t>
            </a:r>
            <a:endParaRPr lang="ru-RU" altLang="ru-RU" sz="2000" kern="0" dirty="0" smtClean="0">
              <a:solidFill>
                <a:srgbClr val="2F13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altLang="ru-RU" sz="20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меняется </a:t>
            </a:r>
            <a:r>
              <a:rPr lang="ru-RU" altLang="ru-RU" sz="20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каждой игрой.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3643340"/>
            <a:ext cx="4847842" cy="2736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51720" y="260648"/>
            <a:ext cx="663508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грибы»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50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980728"/>
            <a:ext cx="86044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Самая лучшая игрушка для детей – кучка песка!</a:t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К.Д. Ушинский</a:t>
            </a:r>
            <a:r>
              <a:rPr kumimoji="0" lang="ru-RU" sz="4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kolobok.dp.ua/uploads/shop/products/additional/fot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96952"/>
            <a:ext cx="4923120" cy="342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4947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omic Sans MS" pitchFamily="66" charset="0"/>
              </a:rPr>
              <a:t>           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«Отпечатки»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мелкой моторики, воображения.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Отпечатки можно делать с помощью разнообразных предметов, формочек. Затем ребенок по словесной инструкции или по нарисованному взрослым плану изготавливает серию отпечатков, комментируя процесс. В таких играх можно использовать задания на классификацию предметов.</a:t>
            </a:r>
          </a:p>
          <a:p>
            <a:endParaRPr lang="ru-RU" sz="2400" dirty="0"/>
          </a:p>
        </p:txBody>
      </p:sp>
      <p:pic>
        <p:nvPicPr>
          <p:cNvPr id="33795" name="Picture 3" descr="G:\песок\SDC19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3434724" cy="2576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94858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«Мама и малыш»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775" y="3458651"/>
            <a:ext cx="5011346" cy="3407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056" y="1340768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мелкой моторики, закрепление названий животных и их детёнышей, закрепление понятий большой-маленький.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малышу найти маму, приведи малыша к маме.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38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86868" y="548680"/>
            <a:ext cx="45529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«Лесенка»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Рисунок 1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8425" y="7653338"/>
            <a:ext cx="2309813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1493830"/>
            <a:ext cx="806489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развитие мелкой моторики, сенсорных эталонов, закрепление понятий высокий-низкий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kumimoji="0" lang="ru-RU" altLang="ru-RU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помощью формочек делает куличики разные по высоте и строит из них лесенку.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84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3407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спрятался в шарике?»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Цель: развитие мелкой моторики, развитие словаря.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Ребенку предлагается разломать слепленный шарик и сказать, кто в нем спрятался.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2" t="-295" r="-25006" b="-5300"/>
          <a:stretch/>
        </p:blipFill>
        <p:spPr>
          <a:xfrm>
            <a:off x="2051720" y="3535861"/>
            <a:ext cx="5906024" cy="3322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619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altLang="ru-RU" sz="32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32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«Заборчики</a:t>
            </a:r>
            <a:r>
              <a:rPr lang="ru-RU" altLang="ru-RU" sz="32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lang="ru-RU" altLang="ru-RU" sz="3200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200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</a:t>
            </a:r>
            <a:r>
              <a:rPr lang="ru-RU" altLang="ru-RU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ель: развитие мелкой моторики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altLang="ru-RU" sz="28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 </a:t>
            </a:r>
            <a:r>
              <a:rPr lang="ru-RU" altLang="ru-RU" sz="28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руками лепит заборчики по кругу.   </a:t>
            </a:r>
            <a:endParaRPr lang="ru-RU" altLang="ru-RU" sz="2800" kern="0" dirty="0" smtClean="0">
              <a:solidFill>
                <a:srgbClr val="2F13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ct val="0"/>
              </a:spcAft>
              <a:buClrTx/>
              <a:buSzTx/>
              <a:buNone/>
            </a:pPr>
            <a:r>
              <a:rPr lang="ru-RU" altLang="ru-RU" sz="28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8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забором можно спрятать зайку от злого серого волка.</a:t>
            </a:r>
          </a:p>
          <a:p>
            <a:pPr marL="342900" lvl="0" indent="-342900" fontAlgn="base">
              <a:spcAft>
                <a:spcPct val="0"/>
              </a:spcAft>
              <a:buClrTx/>
              <a:buSzTx/>
              <a:buBlip>
                <a:blip r:embed="rId2"/>
              </a:buBlip>
            </a:pPr>
            <a:endParaRPr lang="ru-RU" altLang="ru-RU" sz="1800" kern="0" dirty="0">
              <a:solidFill>
                <a:srgbClr val="2F1311"/>
              </a:solidFill>
              <a:latin typeface="Arial"/>
            </a:endParaRPr>
          </a:p>
          <a:p>
            <a:endParaRPr lang="ru-RU" dirty="0"/>
          </a:p>
        </p:txBody>
      </p:sp>
      <p:pic>
        <p:nvPicPr>
          <p:cNvPr id="3076" name="Picture 4" descr="https://bestkidstoys.ru/media/uploads/posts/kineticheskij-pes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89680"/>
            <a:ext cx="3240360" cy="3240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075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ПЕСКОМ ДЛЯ ДЕТЕЙ СТАРШЕГО ДОШКОЛЬНОГО ВОЗРАСТА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686" r="-5" b="-92"/>
          <a:stretch>
            <a:fillRect/>
          </a:stretch>
        </p:blipFill>
        <p:spPr bwMode="auto">
          <a:xfrm>
            <a:off x="971600" y="2204864"/>
            <a:ext cx="6840760" cy="420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4734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8733654" cy="6651377"/>
          </a:xfrm>
        </p:spPr>
        <p:txBody>
          <a:bodyPr/>
          <a:lstStyle/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Tx/>
              <a:buSzTx/>
              <a:buNone/>
            </a:pPr>
            <a:r>
              <a:rPr lang="ru-RU" altLang="ru-RU" sz="3200" b="1" kern="0" dirty="0" smtClean="0">
                <a:solidFill>
                  <a:schemeClr val="accent1"/>
                </a:solidFill>
                <a:latin typeface="Arial"/>
                <a:cs typeface="Times New Roman" panose="02020603050405020304" pitchFamily="18" charset="0"/>
              </a:rPr>
              <a:t>                 </a:t>
            </a:r>
            <a:endParaRPr lang="ru-RU" altLang="ru-RU" sz="1800" b="1" kern="0" dirty="0">
              <a:solidFill>
                <a:srgbClr val="2F1311"/>
              </a:solidFill>
              <a:latin typeface="Arial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Tx/>
              <a:buSzTx/>
              <a:buNone/>
            </a:pPr>
            <a:r>
              <a:rPr lang="ru-RU" altLang="ru-RU" sz="28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«</a:t>
            </a:r>
            <a:r>
              <a:rPr lang="ru-RU" altLang="ru-RU" sz="2800" b="1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Угадай-ка» </a:t>
            </a:r>
            <a:endParaRPr lang="ru-RU" altLang="ru-RU" sz="2800" b="1" kern="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Tx/>
              <a:buSzTx/>
              <a:buNone/>
            </a:pPr>
            <a:r>
              <a:rPr lang="ru-RU" alt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мелкой моторики, логического мышления, закрепление букв.</a:t>
            </a:r>
            <a:r>
              <a:rPr lang="ru-RU" altLang="ru-RU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песке спрятаны буквы (количество варьируется). </a:t>
            </a:r>
            <a:endParaRPr lang="ru-RU" altLang="ru-RU" sz="2400" kern="0" dirty="0" smtClean="0">
              <a:solidFill>
                <a:srgbClr val="2F13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Tx/>
              <a:buSzTx/>
              <a:buNone/>
            </a:pPr>
            <a:r>
              <a:rPr lang="ru-RU" altLang="ru-RU" sz="24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Найди буквы и составь слова, или составь своё имя.</a:t>
            </a:r>
            <a:endParaRPr lang="ru-RU" altLang="ru-RU" sz="2400" kern="0" dirty="0">
              <a:solidFill>
                <a:srgbClr val="F7D4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Tx/>
              <a:buSzTx/>
              <a:buBlip>
                <a:blip r:embed="rId2"/>
              </a:buBlip>
            </a:pPr>
            <a:endParaRPr lang="ru-RU" altLang="ru-RU" sz="2400" kern="0" dirty="0">
              <a:solidFill>
                <a:srgbClr val="2F13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9052" y="2877412"/>
            <a:ext cx="3793368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7" y="3553386"/>
            <a:ext cx="4104456" cy="253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62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25" y="620688"/>
            <a:ext cx="8857406" cy="338522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«Загадка»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закрепление словаря, развитие мелкой моторики.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 закапывает  животных в песок.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должен их найти, и на ощупь узнать:  кто это?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42" y="2636912"/>
            <a:ext cx="3781171" cy="40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777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«Допиши букву»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337" y="4313045"/>
            <a:ext cx="3960440" cy="2230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3717032"/>
            <a:ext cx="2651550" cy="1493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мелкой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моторики,профилактика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дисграфии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закрепление букв, развитие логического мышления.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предлагает ребенку дописать элемент  буквы.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45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8229600" cy="1882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ропущенная буква»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343872"/>
          </a:xfrm>
        </p:spPr>
        <p:txBody>
          <a:bodyPr>
            <a:normAutofit/>
          </a:bodyPr>
          <a:lstStyle/>
          <a:p>
            <a:r>
              <a:rPr lang="ru-RU" altLang="ru-RU" sz="28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мелкой моторики, профилактика </a:t>
            </a:r>
            <a:r>
              <a:rPr lang="ru-RU" altLang="ru-RU" sz="2800" kern="0" dirty="0" err="1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дисграфии</a:t>
            </a:r>
            <a:r>
              <a:rPr lang="ru-RU" altLang="ru-RU" sz="28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развитие логического мышления.</a:t>
            </a:r>
          </a:p>
          <a:p>
            <a:r>
              <a:rPr lang="ru-RU" altLang="ru-RU" sz="28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8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песка написано слово с пропущенной буквой. </a:t>
            </a:r>
            <a:r>
              <a:rPr lang="ru-RU" altLang="ru-RU" sz="28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</a:t>
            </a:r>
            <a:r>
              <a:rPr lang="ru-RU" altLang="ru-RU" sz="28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написать </a:t>
            </a:r>
            <a:r>
              <a:rPr lang="ru-RU" altLang="ru-RU" sz="28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пропущенную </a:t>
            </a:r>
            <a:r>
              <a:rPr lang="ru-RU" altLang="ru-RU" sz="2800" kern="0" dirty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букву </a:t>
            </a:r>
            <a:r>
              <a:rPr lang="ru-RU" altLang="ru-RU" sz="2800" kern="0" dirty="0" smtClean="0">
                <a:solidFill>
                  <a:srgbClr val="2F13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429000"/>
            <a:ext cx="2393865" cy="3191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52019" y="3825045"/>
            <a:ext cx="3168353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4707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435280" cy="584792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Цель: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данного мастер-класса,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32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 новым игровым материалом – </a:t>
            </a:r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кинетическим песком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 формами работы с 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ним.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3362325" algn="l"/>
              </a:tabLst>
            </a:pP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значимость.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3362325" algn="l"/>
              </a:tabLst>
            </a:pPr>
            <a:r>
              <a:rPr lang="ru-RU" sz="20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данном мастер-классе даст педагогам возможность </a:t>
            </a:r>
            <a:r>
              <a:rPr lang="ru-RU" sz="2000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обогатить свой </a:t>
            </a:r>
            <a:r>
              <a:rPr lang="ru-RU" sz="20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педагогический опыт, активизировать творческий потенциал, повысить уровень профессиональной </a:t>
            </a:r>
            <a:r>
              <a:rPr lang="ru-RU" sz="2000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362325" algn="l"/>
              </a:tabLst>
            </a:pP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16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0629" y="3167971"/>
            <a:ext cx="3672408" cy="2754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05744" y="486256"/>
            <a:ext cx="7930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«Слепим  букву»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708920"/>
            <a:ext cx="3445801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29680" y="1052737"/>
            <a:ext cx="8506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мелкой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моторики,профилактика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дисграфии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закрепление  букв.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предлагает ребенку слепить букву 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771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«Превращения»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38912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закрепление букв, развитие мелкой моторики, логического мышления.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предлагает ребенку превратить одну букву в другую.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 букву Л, преврати в букву 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3965" y="3789040"/>
            <a:ext cx="2161139" cy="2885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0518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1"/>
            <a:ext cx="8229600" cy="14171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«Слепим слово»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2613877"/>
            <a:ext cx="3328704" cy="4212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196750"/>
            <a:ext cx="957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профилактика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дисграфии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букв.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предлагает ребенку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слепить слово.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79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«Дорожка из счётных палочек»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Цель: учить ориентироваться на плоскости. 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Дети друг другу указывают направление движения – 2 палочки вверх, 3 вправо, 1 вниз, 1 вправо – здесь живёт котик;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т.д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Начинать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движение всегда нужно с отмеченного места (начала пути) – от камушка.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27917" y="4265671"/>
            <a:ext cx="2660915" cy="1995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75622" y="4493739"/>
            <a:ext cx="2400267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3344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48680"/>
            <a:ext cx="56886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загадку».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" y="1120180"/>
            <a:ext cx="8229600" cy="438912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мышления, моторики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песочница, миниатюрные фигурки. Ход игры: Педагог загадывает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загадку, ребенок отгадывает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ее, а в песочнице закопана отгадка. Откопав то, что спрятано, участник проверяет правильность ответа.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 косу она похожа, но косить траву не может. Не наточена совсем. И не косит цифра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…(?)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Вкус как уксус кисловат,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Есть его не каждый рад,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деревьях созревает,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Как его все величают?  (лимон)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441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2128"/>
          </a:xfrm>
        </p:spPr>
        <p:txBody>
          <a:bodyPr/>
          <a:lstStyle/>
          <a:p>
            <a:r>
              <a:rPr lang="ru-RU" dirty="0" smtClean="0"/>
              <a:t>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клад»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767808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словаря,связной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речи.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зарывает в песок предмет и описывает его, не называя. Тот, кто догадается, о каком предмете идёт речь, откапывает его в песке.</a:t>
            </a:r>
          </a:p>
        </p:txBody>
      </p:sp>
    </p:spTree>
    <p:extLst>
      <p:ext uri="{BB962C8B-B14F-4D97-AF65-F5344CB8AC3E}">
        <p14:creationId xmlns:p14="http://schemas.microsoft.com/office/powerpoint/2010/main" xmlns="" val="37906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63272" cy="1658448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2213"/>
            <a:ext cx="3172136" cy="2379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8460" y="1110126"/>
            <a:ext cx="3379863" cy="25348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3933056"/>
            <a:ext cx="3612528" cy="2709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5221081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26451" y="795535"/>
            <a:ext cx="4279091" cy="3209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71702" y="4143043"/>
            <a:ext cx="2947594" cy="2210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4797152"/>
            <a:ext cx="3240360" cy="1822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-207252"/>
            <a:ext cx="5058959" cy="398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95762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4664"/>
            <a:ext cx="4608512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717032"/>
            <a:ext cx="4864541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836712"/>
            <a:ext cx="3359187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65419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4244" y="38758"/>
            <a:ext cx="4854180" cy="3664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9" y="86855"/>
            <a:ext cx="3305095" cy="3892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652" y="3597449"/>
            <a:ext cx="4595056" cy="32534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3808095"/>
            <a:ext cx="4601339" cy="298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897316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20305"/>
            <a:ext cx="8229600" cy="4104456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Задачи: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052736"/>
            <a:ext cx="896448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362325" algn="l"/>
              </a:tabLst>
            </a:pPr>
            <a:r>
              <a:rPr lang="ru-RU" sz="28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1.Познакомить </a:t>
            </a:r>
            <a:r>
              <a:rPr lang="ru-RU" sz="2800" b="1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участников с технологией песочной </a:t>
            </a:r>
            <a:r>
              <a:rPr lang="ru-RU" sz="28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ерапии</a:t>
            </a:r>
            <a:r>
              <a:rPr lang="ru-RU" sz="28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возможностями использования кинетического песка в развивающих и коррекционных занятиях с детьми;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3362325" algn="l"/>
              </a:tabLst>
            </a:pPr>
            <a:r>
              <a:rPr lang="ru-RU" sz="28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.Обучить </a:t>
            </a:r>
            <a:r>
              <a:rPr lang="ru-RU" sz="28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практическим навыкам работы с кинетическим </a:t>
            </a:r>
            <a:r>
              <a:rPr lang="ru-RU" sz="2800" dirty="0" smtClean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песком</a:t>
            </a:r>
            <a:r>
              <a:rPr lang="ru-RU" sz="2800" dirty="0">
                <a:solidFill>
                  <a:srgbClr val="0000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://gym7.ru/images/book0171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8592">
            <a:off x="5531591" y="3711219"/>
            <a:ext cx="3467075" cy="321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6440"/>
          </a:xfrm>
        </p:spPr>
        <p:txBody>
          <a:bodyPr/>
          <a:lstStyle/>
          <a:p>
            <a:r>
              <a:rPr lang="ru-RU" dirty="0" smtClean="0"/>
              <a:t>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876928"/>
            <a:ext cx="4176464" cy="3229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090" y="5163294"/>
            <a:ext cx="8195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1"/>
                </a:solidFill>
              </a:rPr>
              <a:t>     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УВЛЕКАТЕЛЬНЫХ ВАМ ИГР!!!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06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litter dir="u"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487888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0BD0D9"/>
              </a:buClr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значительно возрос интерес специалистов: педагогов, психологов, логопедов к специально организованным занятиям с использованием метода 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песочной терапии,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именно - кинетического песка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Впервые этот метод  был предложен Карлом Густавом Юнгом швейцарским психологом и философом. </a:t>
            </a:r>
          </a:p>
          <a:p>
            <a:pPr marL="0" lvl="0" indent="0">
              <a:buClr>
                <a:srgbClr val="0BD0D9"/>
              </a:buClr>
              <a:buNone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www.karquot.ru/public/upload/0_1u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7032"/>
            <a:ext cx="252412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3645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10329"/>
            <a:ext cx="8568952" cy="426283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15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такое кинетический песок?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Aft>
                <a:spcPts val="15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Кинетический песок переводится как подвижный, динамичный. Это сравнительно новая продукция на рынке товаров для детей: он изобретён в Швеции в 2013 году. Первыми его оценили педагоги, занимающиеся ранним развитием детей.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ts val="1650"/>
              </a:lnSpc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Кинетический песок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это совершенно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165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165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инновационный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необычный материал для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детского</a:t>
            </a:r>
          </a:p>
          <a:p>
            <a:pPr fontAlgn="base">
              <a:lnSpc>
                <a:spcPts val="165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165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творчества.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165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1650"/>
              </a:lnSpc>
              <a:spcAft>
                <a:spcPts val="0"/>
              </a:spcAft>
            </a:pP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ts val="1650"/>
              </a:lnSpc>
              <a:spcAft>
                <a:spcPts val="0"/>
              </a:spcAft>
            </a:pP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hitplaza.ru/upload/iblock/931/931b392eaedb87a14582b96b2bc96fd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73" y="4612240"/>
            <a:ext cx="1944216" cy="202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dosugar.ru/alboms/3/1617/Kosmicheskiy_pesok_2_k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65888"/>
            <a:ext cx="2276276" cy="22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static.kinderly.ru/images/products/1/3958/33271670/1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0515" y="3635013"/>
            <a:ext cx="3984377" cy="39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0733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5310" y="973247"/>
            <a:ext cx="6408712" cy="336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ts val="165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напоминает обычный мокрый песок, тем не </a:t>
            </a:r>
          </a:p>
          <a:p>
            <a:pPr lvl="0" fontAlgn="base">
              <a:lnSpc>
                <a:spcPts val="1650"/>
              </a:lnSpc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65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менее, он не содержит воды, но в то же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</a:p>
          <a:p>
            <a:pPr lvl="0" fontAlgn="base">
              <a:lnSpc>
                <a:spcPts val="1650"/>
              </a:lnSpc>
            </a:pP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65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мягкий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пушистый, и течет сквозь пальцы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fontAlgn="base">
              <a:lnSpc>
                <a:spcPts val="1650"/>
              </a:lnSpc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65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оставляя при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этом руки чистыми и сухими.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650"/>
              </a:lnSpc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65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тому же, он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легко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собирается в единую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650"/>
              </a:lnSpc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65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массу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прекрасно держит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650"/>
              </a:lnSpc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65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одного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прикосновения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легко</a:t>
            </a:r>
          </a:p>
          <a:p>
            <a:pPr lvl="0" fontAlgn="base">
              <a:lnSpc>
                <a:spcPts val="1650"/>
              </a:lnSpc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ts val="165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распадается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images.spasibovsem.ru/catalog/original/kineticheskij-pesok-otzyvy-1444642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666" y="2654477"/>
            <a:ext cx="5381959" cy="403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018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5559896"/>
          </a:xfrm>
        </p:spPr>
        <p:txBody>
          <a:bodyPr>
            <a:normAutofit lnSpcReduction="10000"/>
          </a:bodyPr>
          <a:lstStyle/>
          <a:p>
            <a:pPr marL="0" indent="0" algn="just" fontAlgn="base">
              <a:lnSpc>
                <a:spcPts val="1650"/>
              </a:lnSpc>
              <a:spcAft>
                <a:spcPts val="0"/>
              </a:spcAft>
              <a:buNone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Свойства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песка: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состоит на 98% из чистого кварцевого песка и нетоксичного связующего агента;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никогда не сохнет, легко собирается с поверхности;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оставляет все поверхности совершенно чистыми;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неблагоприятной средой для размножения бактерий;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вызывает аллергии, обладает свойствами антибактериального материала;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предназначен для детей старше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2х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неприхотлив в хранении.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73150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892480" cy="5703912"/>
          </a:xfrm>
        </p:spPr>
        <p:txBody>
          <a:bodyPr>
            <a:normAutofit fontScale="85000" lnSpcReduction="20000"/>
          </a:bodyPr>
          <a:lstStyle/>
          <a:p>
            <a:pPr marL="914400" lvl="3" indent="0">
              <a:lnSpc>
                <a:spcPct val="107000"/>
              </a:lnSpc>
              <a:buNone/>
            </a:pPr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Игры </a:t>
            </a:r>
            <a:r>
              <a:rPr lang="ru-RU" sz="3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песком разнообразны </a:t>
            </a:r>
            <a:endParaRPr lang="ru-RU" sz="38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20240" lvl="7" indent="0">
              <a:lnSpc>
                <a:spcPct val="107000"/>
              </a:lnSpc>
              <a:buNone/>
            </a:pPr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занятиях </a:t>
            </a:r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позволяют:</a:t>
            </a:r>
            <a:endParaRPr lang="ru-RU" sz="3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тактильно-кинетическую чувствительность и мелкую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моторику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снимать мышечную напряжённость;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совершенствовать зрительно-пространственную ориентировку,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речевые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возможности;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азвивать основные психические процессы;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словарный запас;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освоить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звукового анализа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синтеза;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фонематический слух и восприятие;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связную речь, лексико-грамматические представления;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изучать буквы, осваивать навыки чтения и письма.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8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1319</TotalTime>
  <Words>1032</Words>
  <Application>Microsoft Office PowerPoint</Application>
  <PresentationFormat>Экран (4:3)</PresentationFormat>
  <Paragraphs>158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  </vt:lpstr>
      <vt:lpstr>Слайд 2</vt:lpstr>
      <vt:lpstr>Слайд 3</vt:lpstr>
      <vt:lpstr>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Работа с кинетическим песком</vt:lpstr>
      <vt:lpstr> Правила работы с песком</vt:lpstr>
      <vt:lpstr>         ОБОРУДОВАНИЕ</vt:lpstr>
      <vt:lpstr>               ИГРЫ С ПЕСКОМ ДЛЯ ДЕТЕЙ                     МЛАДШЕГО ВОЗРАСТА.</vt:lpstr>
      <vt:lpstr>Слайд 16</vt:lpstr>
      <vt:lpstr>Слайд 17</vt:lpstr>
      <vt:lpstr>Слайд 18</vt:lpstr>
      <vt:lpstr> «Собери грибы»</vt:lpstr>
      <vt:lpstr>            Игра «Отпечатки» </vt:lpstr>
      <vt:lpstr>            «Мама и малыш»</vt:lpstr>
      <vt:lpstr>Слайд 22</vt:lpstr>
      <vt:lpstr>«Кто спрятался в шарике?»</vt:lpstr>
      <vt:lpstr>                        «Заборчики» Цель: развитие мелкой моторики</vt:lpstr>
      <vt:lpstr>ИГРЫ С ПЕСКОМ ДЛЯ ДЕТЕЙ СТАРШЕГО ДОШКОЛЬНОГО ВОЗРАСТА</vt:lpstr>
      <vt:lpstr>Слайд 26</vt:lpstr>
      <vt:lpstr>Слайд 27</vt:lpstr>
      <vt:lpstr>     «Допиши букву»</vt:lpstr>
      <vt:lpstr>      «Пропущенная буква»</vt:lpstr>
      <vt:lpstr>Слайд 30</vt:lpstr>
      <vt:lpstr>           «Превращения»</vt:lpstr>
      <vt:lpstr>      «Слепим слово»  </vt:lpstr>
      <vt:lpstr>Слайд 33</vt:lpstr>
      <vt:lpstr>«Отгадай загадку». </vt:lpstr>
      <vt:lpstr>               «Мой клад»</vt:lpstr>
      <vt:lpstr>                 Приложение </vt:lpstr>
      <vt:lpstr>Слайд 37</vt:lpstr>
      <vt:lpstr>Слайд 38</vt:lpstr>
      <vt:lpstr>Слайд 39</vt:lpstr>
      <vt:lpstr>       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Павел</dc:creator>
  <cp:lastModifiedBy>Admin</cp:lastModifiedBy>
  <cp:revision>126</cp:revision>
  <dcterms:created xsi:type="dcterms:W3CDTF">2015-05-17T15:47:32Z</dcterms:created>
  <dcterms:modified xsi:type="dcterms:W3CDTF">2017-03-22T09:10:19Z</dcterms:modified>
</cp:coreProperties>
</file>