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3" r:id="rId5"/>
    <p:sldId id="276" r:id="rId6"/>
    <p:sldId id="273" r:id="rId7"/>
    <p:sldId id="275" r:id="rId8"/>
    <p:sldId id="267" r:id="rId9"/>
    <p:sldId id="268" r:id="rId10"/>
    <p:sldId id="270" r:id="rId11"/>
    <p:sldId id="271" r:id="rId12"/>
    <p:sldId id="274" r:id="rId13"/>
    <p:sldId id="27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8A0000"/>
    <a:srgbClr val="6C0000"/>
    <a:srgbClr val="005000"/>
    <a:srgbClr val="007A00"/>
    <a:srgbClr val="194B32"/>
    <a:srgbClr val="006600"/>
    <a:srgbClr val="7538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B4CD6-CC70-4585-8E69-99B3B34AB859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FB6AE-18B2-40C8-842B-D6F4FF06F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F2704-315C-44CD-B9C7-5C67A7F250C2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CB253-3A51-47AF-836C-7964EFC68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20BA0-E979-47FA-9CD6-93632026985A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3E1B3-AFB1-4A38-86B0-4BE9236FB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8E0B-CB9E-4587-B480-ACA0AE7EAB7F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41A9B-79FE-4862-923E-C7F267500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643C2-B04A-4A52-86E7-B4913CF444F5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488E4-4081-4DA7-9B56-983CD20E0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72D5C-7541-4B49-9C53-120D55D6602D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147E9-5EA6-4D0D-A25A-61E5C2752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8AEF-7646-4B56-B0DC-A886FD57C6D2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ADE76-C748-41AE-827D-2E8A4CE0D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D6BCA-1D13-44C1-A6BC-C81E9B086195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39214-6E77-4DAD-BADE-8279D08AB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32D43-6313-4DDC-87D2-DC519AAF97A9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651C9-C884-4C97-B33C-BBAB67B9E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9D734-179C-4080-B8D5-9545FE5794E9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D4603-CC15-4949-863C-044923684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D0276-840F-4AC0-B625-F395CC974B90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40F2A-386D-4BF1-9B47-EB48B6E7B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551E9B-6354-44F8-8B85-8B1BE09BD919}" type="datetimeFigureOut">
              <a:rPr lang="ru-RU"/>
              <a:pPr>
                <a:defRPr/>
              </a:pPr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20F678-A2A0-4685-91A6-4594A9E57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539750" y="620713"/>
            <a:ext cx="6048375" cy="25209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3528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Синичкин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        день</a:t>
            </a:r>
          </a:p>
        </p:txBody>
      </p:sp>
      <p:pic>
        <p:nvPicPr>
          <p:cNvPr id="13317" name="Picture 5" descr="на веточ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3068960"/>
            <a:ext cx="4627401" cy="3024310"/>
          </a:xfrm>
          <a:prstGeom prst="rect">
            <a:avLst/>
          </a:prstGeom>
          <a:noFill/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932363" y="3808413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321" name="WordArt 9"/>
          <p:cNvSpPr>
            <a:spLocks noChangeArrowheads="1" noChangeShapeType="1" noTextEdit="1"/>
          </p:cNvSpPr>
          <p:nvPr/>
        </p:nvSpPr>
        <p:spPr bwMode="auto">
          <a:xfrm>
            <a:off x="5148263" y="2420938"/>
            <a:ext cx="302418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12 ноября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8A0000"/>
                </a:solidFill>
              </a:rPr>
              <a:t>Интересные факты о синицах</a:t>
            </a:r>
          </a:p>
        </p:txBody>
      </p:sp>
      <p:sp>
        <p:nvSpPr>
          <p:cNvPr id="30725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000" b="1" dirty="0" smtClean="0"/>
              <a:t>за сутки синица кормит своих птенцов тысячу раз (до 60 раз в час);</a:t>
            </a:r>
          </a:p>
          <a:p>
            <a:r>
              <a:rPr lang="ru-RU" sz="2000" b="1" dirty="0" smtClean="0">
                <a:solidFill>
                  <a:srgbClr val="CC0000"/>
                </a:solidFill>
              </a:rPr>
              <a:t>- без дополнительной подкормки человеком из 10 синиц к весне выживают только две</a:t>
            </a:r>
            <a:r>
              <a:rPr lang="ru-RU" sz="2000" b="1" dirty="0" smtClean="0"/>
              <a:t>;</a:t>
            </a:r>
          </a:p>
          <a:p>
            <a:r>
              <a:rPr lang="ru-RU" sz="2000" b="1" dirty="0" smtClean="0"/>
              <a:t>- синица за сутки съедает столько насекомых, сколько весит сама;</a:t>
            </a:r>
          </a:p>
          <a:p>
            <a:endParaRPr lang="ru-RU" sz="2400" dirty="0" smtClean="0"/>
          </a:p>
        </p:txBody>
      </p:sp>
      <p:sp>
        <p:nvSpPr>
          <p:cNvPr id="30726" name="Rectangl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400" smtClean="0"/>
          </a:p>
        </p:txBody>
      </p:sp>
      <p:pic>
        <p:nvPicPr>
          <p:cNvPr id="30724" name="Рисунок 5" descr="0_3dae7_4f8d5d19_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628775"/>
            <a:ext cx="4043362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2800" dirty="0" smtClean="0">
              <a:solidFill>
                <a:srgbClr val="6C0000"/>
              </a:solidFill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sz="half" idx="1"/>
          </p:nvPr>
        </p:nvSpPr>
        <p:spPr>
          <a:xfrm>
            <a:off x="250825" y="1412776"/>
            <a:ext cx="4244975" cy="4713387"/>
          </a:xfrm>
        </p:spPr>
        <p:txBody>
          <a:bodyPr/>
          <a:lstStyle/>
          <a:p>
            <a:r>
              <a:rPr lang="ru-RU" sz="2000" dirty="0" smtClean="0"/>
              <a:t>Синица считается </a:t>
            </a:r>
            <a:r>
              <a:rPr lang="ru-RU" sz="2000" dirty="0" smtClean="0"/>
              <a:t>одной из самых популярных птиц в нашей стране. </a:t>
            </a:r>
            <a:r>
              <a:rPr lang="ru-RU" sz="2000" dirty="0" smtClean="0"/>
              <a:t>Достаточно </a:t>
            </a:r>
            <a:r>
              <a:rPr lang="ru-RU" sz="2000" dirty="0" smtClean="0"/>
              <a:t>вспомнить пословицу: Лучше синица в руках, чем журавль в небе. Впрочем, синички не любят тесных контактов с людьми и предпочитают держаться на расстоянии. Даже во время больших холодов синички стараются брать еду из рук человека на лету. </a:t>
            </a:r>
          </a:p>
        </p:txBody>
      </p:sp>
      <p:sp>
        <p:nvSpPr>
          <p:cNvPr id="32772" name="Rectangl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400" smtClean="0"/>
          </a:p>
        </p:txBody>
      </p:sp>
      <p:pic>
        <p:nvPicPr>
          <p:cNvPr id="32773" name="Picture 5" descr="2009_11_25_IMG_010528_filter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60575"/>
            <a:ext cx="4200525" cy="2962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3500438"/>
            <a:ext cx="22606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4"/>
          <p:cNvSpPr>
            <a:spLocks noGrp="1"/>
          </p:cNvSpPr>
          <p:nvPr>
            <p:ph type="title"/>
          </p:nvPr>
        </p:nvSpPr>
        <p:spPr>
          <a:xfrm>
            <a:off x="755650" y="476250"/>
            <a:ext cx="6911975" cy="1296988"/>
          </a:xfrm>
        </p:spPr>
        <p:txBody>
          <a:bodyPr/>
          <a:lstStyle/>
          <a:p>
            <a:r>
              <a:rPr lang="ru-RU" sz="3600" b="1" smtClean="0">
                <a:solidFill>
                  <a:srgbClr val="8A0000"/>
                </a:solidFill>
              </a:rPr>
              <a:t>Покормите птиц</a:t>
            </a:r>
            <a:r>
              <a:rPr lang="ru-RU" sz="4000" b="1" smtClean="0">
                <a:solidFill>
                  <a:srgbClr val="8A0000"/>
                </a:solidFill>
              </a:rPr>
              <a:t/>
            </a:r>
            <a:br>
              <a:rPr lang="ru-RU" sz="4000" b="1" smtClean="0">
                <a:solidFill>
                  <a:srgbClr val="8A0000"/>
                </a:solidFill>
              </a:rPr>
            </a:br>
            <a:r>
              <a:rPr lang="ru-RU" sz="2800" i="1" smtClean="0">
                <a:solidFill>
                  <a:srgbClr val="8A0000"/>
                </a:solidFill>
              </a:rPr>
              <a:t>Александр Яшин</a:t>
            </a:r>
            <a:r>
              <a:rPr lang="ru-RU" sz="4000" i="1" smtClean="0">
                <a:solidFill>
                  <a:srgbClr val="8A0000"/>
                </a:solidFill>
              </a:rPr>
              <a:t/>
            </a:r>
            <a:br>
              <a:rPr lang="ru-RU" sz="4000" i="1" smtClean="0">
                <a:solidFill>
                  <a:srgbClr val="8A0000"/>
                </a:solidFill>
              </a:rPr>
            </a:br>
            <a:endParaRPr lang="ru-RU" sz="4000" i="1" smtClean="0">
              <a:solidFill>
                <a:srgbClr val="8A0000"/>
              </a:solidFill>
            </a:endParaRPr>
          </a:p>
        </p:txBody>
      </p:sp>
      <p:sp>
        <p:nvSpPr>
          <p:cNvPr id="38917" name="Rectangle 5"/>
          <p:cNvSpPr>
            <a:spLocks noGrp="1"/>
          </p:cNvSpPr>
          <p:nvPr>
            <p:ph type="body" sz="half" idx="1"/>
          </p:nvPr>
        </p:nvSpPr>
        <p:spPr>
          <a:xfrm>
            <a:off x="323850" y="1557338"/>
            <a:ext cx="4464050" cy="42481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 smtClean="0">
                <a:solidFill>
                  <a:srgbClr val="8A0000"/>
                </a:solidFill>
              </a:rPr>
              <a:t>Покормите птиц зимой!</a:t>
            </a:r>
            <a:br>
              <a:rPr lang="ru-RU" sz="1600" b="1" smtClean="0">
                <a:solidFill>
                  <a:srgbClr val="8A0000"/>
                </a:solidFill>
              </a:rPr>
            </a:br>
            <a:r>
              <a:rPr lang="ru-RU" sz="1600" b="1" smtClean="0">
                <a:solidFill>
                  <a:srgbClr val="8A0000"/>
                </a:solidFill>
              </a:rPr>
              <a:t>Пусть со всех концов </a:t>
            </a:r>
            <a:br>
              <a:rPr lang="ru-RU" sz="1600" b="1" smtClean="0">
                <a:solidFill>
                  <a:srgbClr val="8A0000"/>
                </a:solidFill>
              </a:rPr>
            </a:br>
            <a:r>
              <a:rPr lang="ru-RU" sz="1600" b="1" smtClean="0">
                <a:solidFill>
                  <a:srgbClr val="8A0000"/>
                </a:solidFill>
              </a:rPr>
              <a:t>К вам слетятся, как домой стайки на крыльцо.</a:t>
            </a:r>
            <a:br>
              <a:rPr lang="ru-RU" sz="1600" b="1" smtClean="0">
                <a:solidFill>
                  <a:srgbClr val="8A0000"/>
                </a:solidFill>
              </a:rPr>
            </a:br>
            <a:r>
              <a:rPr lang="ru-RU" sz="1600" b="1" smtClean="0">
                <a:solidFill>
                  <a:srgbClr val="8A0000"/>
                </a:solidFill>
              </a:rPr>
              <a:t>Не богаты их корма: горсть зерна нужна</a:t>
            </a:r>
            <a:br>
              <a:rPr lang="ru-RU" sz="1600" b="1" smtClean="0">
                <a:solidFill>
                  <a:srgbClr val="8A0000"/>
                </a:solidFill>
              </a:rPr>
            </a:br>
            <a:r>
              <a:rPr lang="ru-RU" sz="1600" b="1" smtClean="0">
                <a:solidFill>
                  <a:srgbClr val="8A0000"/>
                </a:solidFill>
              </a:rPr>
              <a:t>Горсть одна – и не страшна</a:t>
            </a:r>
            <a:br>
              <a:rPr lang="ru-RU" sz="1600" b="1" smtClean="0">
                <a:solidFill>
                  <a:srgbClr val="8A0000"/>
                </a:solidFill>
              </a:rPr>
            </a:br>
            <a:r>
              <a:rPr lang="ru-RU" sz="1600" b="1" smtClean="0">
                <a:solidFill>
                  <a:srgbClr val="8A0000"/>
                </a:solidFill>
              </a:rPr>
              <a:t>Будет им зима.</a:t>
            </a:r>
            <a:br>
              <a:rPr lang="ru-RU" sz="1600" b="1" smtClean="0">
                <a:solidFill>
                  <a:srgbClr val="8A0000"/>
                </a:solidFill>
              </a:rPr>
            </a:br>
            <a:r>
              <a:rPr lang="ru-RU" sz="1600" b="1" smtClean="0">
                <a:solidFill>
                  <a:srgbClr val="8A0000"/>
                </a:solidFill>
              </a:rPr>
              <a:t>Сколько гибнет их – не счесть,</a:t>
            </a:r>
            <a:br>
              <a:rPr lang="ru-RU" sz="1600" b="1" smtClean="0">
                <a:solidFill>
                  <a:srgbClr val="8A0000"/>
                </a:solidFill>
              </a:rPr>
            </a:br>
            <a:r>
              <a:rPr lang="ru-RU" sz="1600" b="1" smtClean="0">
                <a:solidFill>
                  <a:srgbClr val="8A0000"/>
                </a:solidFill>
              </a:rPr>
              <a:t>Видеть тяжело,</a:t>
            </a:r>
            <a:br>
              <a:rPr lang="ru-RU" sz="1600" b="1" smtClean="0">
                <a:solidFill>
                  <a:srgbClr val="8A0000"/>
                </a:solidFill>
              </a:rPr>
            </a:br>
            <a:r>
              <a:rPr lang="ru-RU" sz="1600" b="1" smtClean="0">
                <a:solidFill>
                  <a:srgbClr val="8A0000"/>
                </a:solidFill>
              </a:rPr>
              <a:t>А ведь в нашем сердце есть</a:t>
            </a:r>
            <a:br>
              <a:rPr lang="ru-RU" sz="1600" b="1" smtClean="0">
                <a:solidFill>
                  <a:srgbClr val="8A0000"/>
                </a:solidFill>
              </a:rPr>
            </a:br>
            <a:r>
              <a:rPr lang="ru-RU" sz="1600" b="1" smtClean="0">
                <a:solidFill>
                  <a:srgbClr val="8A0000"/>
                </a:solidFill>
              </a:rPr>
              <a:t>И для птиц тепло.</a:t>
            </a:r>
            <a:br>
              <a:rPr lang="ru-RU" sz="1600" b="1" smtClean="0">
                <a:solidFill>
                  <a:srgbClr val="8A0000"/>
                </a:solidFill>
              </a:rPr>
            </a:br>
            <a:r>
              <a:rPr lang="ru-RU" sz="1600" b="1" smtClean="0">
                <a:solidFill>
                  <a:srgbClr val="8A0000"/>
                </a:solidFill>
              </a:rPr>
              <a:t>Разве можно забывать -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solidFill>
                  <a:srgbClr val="8A0000"/>
                </a:solidFill>
              </a:rPr>
              <a:t>       Улететь могли,</a:t>
            </a:r>
            <a:br>
              <a:rPr lang="ru-RU" sz="1600" b="1" smtClean="0">
                <a:solidFill>
                  <a:srgbClr val="8A0000"/>
                </a:solidFill>
              </a:rPr>
            </a:br>
            <a:r>
              <a:rPr lang="ru-RU" sz="1600" b="1" smtClean="0">
                <a:solidFill>
                  <a:srgbClr val="8A0000"/>
                </a:solidFill>
              </a:rPr>
              <a:t>А остались зимовать заодно с людьми.</a:t>
            </a:r>
            <a:br>
              <a:rPr lang="ru-RU" sz="1600" b="1" smtClean="0">
                <a:solidFill>
                  <a:srgbClr val="8A0000"/>
                </a:solidFill>
              </a:rPr>
            </a:br>
            <a:r>
              <a:rPr lang="ru-RU" sz="1600" b="1" smtClean="0">
                <a:solidFill>
                  <a:srgbClr val="8A0000"/>
                </a:solidFill>
              </a:rPr>
              <a:t>Приучите птиц в мороз к своему окну,</a:t>
            </a:r>
            <a:br>
              <a:rPr lang="ru-RU" sz="1600" b="1" smtClean="0">
                <a:solidFill>
                  <a:srgbClr val="8A0000"/>
                </a:solidFill>
              </a:rPr>
            </a:br>
            <a:r>
              <a:rPr lang="ru-RU" sz="1600" b="1" smtClean="0">
                <a:solidFill>
                  <a:srgbClr val="8A0000"/>
                </a:solidFill>
              </a:rPr>
              <a:t>Чтоб без песен не пришлось </a:t>
            </a:r>
            <a:br>
              <a:rPr lang="ru-RU" sz="1600" b="1" smtClean="0">
                <a:solidFill>
                  <a:srgbClr val="8A0000"/>
                </a:solidFill>
              </a:rPr>
            </a:br>
            <a:r>
              <a:rPr lang="ru-RU" sz="1600" b="1" smtClean="0">
                <a:solidFill>
                  <a:srgbClr val="8A0000"/>
                </a:solidFill>
              </a:rPr>
              <a:t>Нам встречать весну.</a:t>
            </a:r>
            <a:r>
              <a:rPr lang="ru-RU" sz="1200" smtClean="0"/>
              <a:t>  </a:t>
            </a:r>
          </a:p>
        </p:txBody>
      </p:sp>
      <p:pic>
        <p:nvPicPr>
          <p:cNvPr id="38919" name="Picture 2" descr="C:\Documents and Settings\Administrator\Мои документы\Мои рисунки\79699955_large_p86_56888990_0_3e428_37319f0d_1l1.jpg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16688" y="549275"/>
            <a:ext cx="2243137" cy="2117725"/>
          </a:xfrm>
          <a:noFill/>
          <a:ln/>
        </p:spPr>
      </p:pic>
      <p:pic>
        <p:nvPicPr>
          <p:cNvPr id="38920" name="Picture 2" descr="N_Baryshev - &amp;Ncy;&amp;iecy;&amp;mcy;&amp;ncy;&amp;ocy;&amp;gcy;&amp;ocy; &amp;zcy;&amp;icy;&amp;mcy;&amp;ncy;&amp;iecy;&amp;gcy;&amp;ocy;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989138"/>
            <a:ext cx="21431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12" y="332656"/>
            <a:ext cx="777686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7414" name="Rectangle 6"/>
          <p:cNvSpPr>
            <a:spLocks noGrp="1"/>
          </p:cNvSpPr>
          <p:nvPr>
            <p:ph type="body" sz="half" idx="2"/>
          </p:nvPr>
        </p:nvSpPr>
        <p:spPr>
          <a:xfrm>
            <a:off x="4648200" y="1196975"/>
            <a:ext cx="4038600" cy="439261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endParaRPr lang="ru-RU" sz="2400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dirty="0" smtClean="0"/>
              <a:t>Несколько </a:t>
            </a:r>
            <a:r>
              <a:rPr lang="ru-RU" sz="2400" dirty="0" smtClean="0"/>
              <a:t>лет назад в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dirty="0" smtClean="0"/>
              <a:t>России появился еще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dirty="0" smtClean="0"/>
              <a:t>один экологический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dirty="0" smtClean="0"/>
              <a:t>праздник –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b="1" dirty="0" smtClean="0">
                <a:solidFill>
                  <a:srgbClr val="CC0000"/>
                </a:solidFill>
              </a:rPr>
              <a:t>        Синичкин день</a:t>
            </a:r>
            <a:r>
              <a:rPr lang="ru-RU" sz="2400" b="1" dirty="0" smtClean="0"/>
              <a:t>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dirty="0" smtClean="0"/>
              <a:t>Он создан по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dirty="0" smtClean="0"/>
              <a:t>инициативе Союза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dirty="0" smtClean="0"/>
              <a:t>охраны птиц России и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dirty="0" smtClean="0"/>
              <a:t>отмечается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CC0000"/>
                </a:solidFill>
              </a:rPr>
              <a:t>12 ноября</a:t>
            </a:r>
          </a:p>
          <a:p>
            <a:pPr>
              <a:lnSpc>
                <a:spcPct val="90000"/>
              </a:lnSpc>
            </a:pPr>
            <a:endParaRPr lang="ru-RU" dirty="0" smtClean="0"/>
          </a:p>
        </p:txBody>
      </p:sp>
      <p:pic>
        <p:nvPicPr>
          <p:cNvPr id="17415" name="Picture 7" descr="синица с шишками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528" y="11247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14338" name="Содержимое 5"/>
          <p:cNvSpPr>
            <a:spLocks noGrp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dirty="0" smtClean="0"/>
              <a:t> </a:t>
            </a:r>
            <a:r>
              <a:rPr lang="ru-RU" sz="2400" dirty="0" smtClean="0"/>
              <a:t>В этот день жители разных населенных пунктов страны готовятся к встрече «зимних гостей» – птиц, остающихся на зимовку в наших краях: синиц, щеглов, снегирей, соек, чечеток, свиристелей. </a:t>
            </a:r>
          </a:p>
        </p:txBody>
      </p:sp>
      <p:pic>
        <p:nvPicPr>
          <p:cNvPr id="14344" name="Picture 3" descr="C:\Documents and Settings\Administrator\Мои документы\Мои рисунки\пр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36912"/>
            <a:ext cx="2252662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2160" y="2773436"/>
            <a:ext cx="266382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три на елк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6330" y="4149080"/>
            <a:ext cx="2847975" cy="189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r>
              <a:rPr lang="ru-RU" sz="2400" dirty="0" smtClean="0"/>
              <a:t>Люди заготавливают для них подкормку, в том числе и «</a:t>
            </a:r>
            <a:r>
              <a:rPr lang="ru-RU" sz="2400" dirty="0" err="1" smtClean="0"/>
              <a:t>синичкины</a:t>
            </a:r>
            <a:r>
              <a:rPr lang="ru-RU" sz="2400" dirty="0" smtClean="0"/>
              <a:t> лакомства»: несоленое сало, нежареные семечки тыквы, подсолнечника или арахиса, – делают и развешивают кормушки. </a:t>
            </a:r>
          </a:p>
        </p:txBody>
      </p:sp>
      <p:pic>
        <p:nvPicPr>
          <p:cNvPr id="22532" name="Picture 4" descr="5a366eec208a4a1f6b2376ac82b043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465168"/>
            <a:ext cx="3739377" cy="2393057"/>
          </a:xfrm>
          <a:prstGeom prst="rect">
            <a:avLst/>
          </a:prstGeom>
          <a:noFill/>
        </p:spPr>
      </p:pic>
      <p:pic>
        <p:nvPicPr>
          <p:cNvPr id="22533" name="Picture 5" descr="с сало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3429000"/>
            <a:ext cx="3815283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Синица - подвижная, энергичная, заметная птица. Природа одарила её яркой внешностью. Бегать по земле синицы не умеют, зато умеют скакать.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363380" cy="29089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56992"/>
            <a:ext cx="4680520" cy="30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3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8A0000"/>
                </a:solidFill>
              </a:rPr>
              <a:t>Почему именно Синичкин день?</a:t>
            </a:r>
            <a:br>
              <a:rPr lang="ru-RU" sz="4000" b="1" smtClean="0">
                <a:solidFill>
                  <a:srgbClr val="8A0000"/>
                </a:solidFill>
              </a:rPr>
            </a:br>
            <a:endParaRPr lang="ru-RU" sz="4000" b="1" smtClean="0">
              <a:solidFill>
                <a:srgbClr val="8A0000"/>
              </a:solidFill>
            </a:endParaRPr>
          </a:p>
        </p:txBody>
      </p:sp>
      <p:sp>
        <p:nvSpPr>
          <p:cNvPr id="36868" name="Rectangle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000" smtClean="0"/>
          </a:p>
        </p:txBody>
      </p:sp>
      <p:sp>
        <p:nvSpPr>
          <p:cNvPr id="36869" name="Rectangle 5"/>
          <p:cNvSpPr>
            <a:spLocks noGrp="1"/>
          </p:cNvSpPr>
          <p:nvPr>
            <p:ph type="body" sz="half" idx="2"/>
          </p:nvPr>
        </p:nvSpPr>
        <p:spPr>
          <a:xfrm>
            <a:off x="4648200" y="836712"/>
            <a:ext cx="4038600" cy="5289451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000" dirty="0" smtClean="0"/>
          </a:p>
          <a:p>
            <a:pPr>
              <a:lnSpc>
                <a:spcPct val="90000"/>
              </a:lnSpc>
            </a:pPr>
            <a:r>
              <a:rPr lang="ru-RU" sz="2000" dirty="0" smtClean="0"/>
              <a:t>Да </a:t>
            </a:r>
            <a:r>
              <a:rPr lang="ru-RU" sz="2000" dirty="0" smtClean="0"/>
              <a:t>потому что синица – для Руси божья птица. Раньше в старину на неё гадали: бросали крошки хлеба, кусочки сала и наблюдали: если синичка сначала станет клевать сало, то в доме будет вестись живность, если станет клевать крошки хлеба, то будет в доме достаток.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    В народе говорили «Невелика птичка синичка, а свой праздник знает».</a:t>
            </a:r>
            <a:br>
              <a:rPr lang="ru-RU" sz="2000" dirty="0" smtClean="0"/>
            </a:br>
            <a:endParaRPr lang="ru-RU" sz="2000" dirty="0" smtClean="0"/>
          </a:p>
        </p:txBody>
      </p:sp>
      <p:pic>
        <p:nvPicPr>
          <p:cNvPr id="36870" name="Picture 6" descr="pt_sinit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052736"/>
            <a:ext cx="3665537" cy="2443163"/>
          </a:xfrm>
          <a:prstGeom prst="rect">
            <a:avLst/>
          </a:prstGeom>
          <a:noFill/>
        </p:spPr>
      </p:pic>
      <p:pic>
        <p:nvPicPr>
          <p:cNvPr id="36871" name="Picture 7" descr="pt_sinitca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980" y="3717032"/>
            <a:ext cx="3810695" cy="2539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8A0000"/>
                </a:solidFill>
              </a:rPr>
              <a:t>Почему именно Синичкин день?</a:t>
            </a:r>
          </a:p>
        </p:txBody>
      </p:sp>
      <p:sp>
        <p:nvSpPr>
          <p:cNvPr id="41989" name="Rectangle 5"/>
          <p:cNvSpPr>
            <a:spLocks noGrp="1"/>
          </p:cNvSpPr>
          <p:nvPr>
            <p:ph type="body" sz="half" idx="1"/>
          </p:nvPr>
        </p:nvSpPr>
        <p:spPr>
          <a:xfrm>
            <a:off x="457200" y="1484313"/>
            <a:ext cx="3538538" cy="4321175"/>
          </a:xfrm>
        </p:spPr>
        <p:txBody>
          <a:bodyPr/>
          <a:lstStyle/>
          <a:p>
            <a:pPr marL="0" indent="0">
              <a:buNone/>
            </a:pPr>
            <a:endParaRPr lang="ru-RU" sz="2400" dirty="0" smtClean="0"/>
          </a:p>
        </p:txBody>
      </p:sp>
      <p:sp>
        <p:nvSpPr>
          <p:cNvPr id="41990" name="Rectangle 6"/>
          <p:cNvSpPr>
            <a:spLocks noGrp="1"/>
          </p:cNvSpPr>
          <p:nvPr>
            <p:ph type="body" sz="half" idx="2"/>
          </p:nvPr>
        </p:nvSpPr>
        <p:spPr>
          <a:xfrm>
            <a:off x="4283968" y="1412776"/>
            <a:ext cx="4475162" cy="4465637"/>
          </a:xfrm>
        </p:spPr>
        <p:txBody>
          <a:bodyPr/>
          <a:lstStyle/>
          <a:p>
            <a:pPr marL="0" indent="0">
              <a:buNone/>
            </a:pPr>
            <a:endParaRPr lang="ru-RU" sz="2400" dirty="0"/>
          </a:p>
          <a:p>
            <a:r>
              <a:rPr lang="ru-RU" sz="2400" dirty="0" smtClean="0"/>
              <a:t>По </a:t>
            </a:r>
            <a:r>
              <a:rPr lang="ru-RU" sz="2400" dirty="0" smtClean="0"/>
              <a:t>народным приметам, именно к этому времени синицы, предчувствуя скорые холода, перелетали из лесов ближе к человеческому жилью и ждали помощи от людей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4032448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850900"/>
          </a:xfrm>
        </p:spPr>
        <p:txBody>
          <a:bodyPr/>
          <a:lstStyle/>
          <a:p>
            <a:r>
              <a:rPr lang="ru-RU" smtClean="0">
                <a:solidFill>
                  <a:srgbClr val="8A0000"/>
                </a:solidFill>
              </a:rPr>
              <a:t>Интересные факты о синицах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r>
              <a:rPr lang="ru-RU" sz="2400" dirty="0" smtClean="0"/>
              <a:t>Кстати, название «синица» произошло вовсе не от синего оперения этих птиц, как многие могут подумать. Свое имя они получили за звонкие песни, напоминающие перезвон колокольчика: «</a:t>
            </a:r>
            <a:r>
              <a:rPr lang="ru-RU" sz="2400" dirty="0" err="1" smtClean="0"/>
              <a:t>Зинь-зинь</a:t>
            </a:r>
            <a:r>
              <a:rPr lang="ru-RU" sz="2400" dirty="0" smtClean="0"/>
              <a:t>!» или «Синь-синь!».</a:t>
            </a:r>
          </a:p>
          <a:p>
            <a:pPr>
              <a:buFont typeface="Arial" charset="0"/>
              <a:buNone/>
            </a:pPr>
            <a:r>
              <a:rPr lang="ru-RU" dirty="0" smtClean="0"/>
              <a:t>    </a:t>
            </a:r>
          </a:p>
        </p:txBody>
      </p:sp>
      <p:pic>
        <p:nvPicPr>
          <p:cNvPr id="26629" name="Picture 5" descr="Праздник 12 ноября – Синичкин де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2900063"/>
            <a:ext cx="467372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8A0000"/>
                </a:solidFill>
              </a:rPr>
              <a:t>Интересные факты о синицах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000" dirty="0" smtClean="0"/>
              <a:t>Специалисты-орнитологи утверждают, что именно полет синицы — это яркий пример экономного расхода сил и энергии. Именно поэтому птички-синички летают с огромной скоростью, но при этом довольно редко взмахивают крыльями. </a:t>
            </a:r>
          </a:p>
        </p:txBody>
      </p:sp>
      <p:sp>
        <p:nvSpPr>
          <p:cNvPr id="27653" name="Rectangl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400" smtClean="0"/>
          </a:p>
        </p:txBody>
      </p:sp>
      <p:pic>
        <p:nvPicPr>
          <p:cNvPr id="27654" name="Picture 6" descr="Взмах крылье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628775"/>
            <a:ext cx="3546475" cy="417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</TotalTime>
  <Words>391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Синица - подвижная, энергичная, заметная птица. Природа одарила её яркой внешностью. Бегать по земле синицы не умеют, зато умеют скакать.</vt:lpstr>
      <vt:lpstr>Почему именно Синичкин день? </vt:lpstr>
      <vt:lpstr>Почему именно Синичкин день?</vt:lpstr>
      <vt:lpstr>Интересные факты о синицах</vt:lpstr>
      <vt:lpstr>Интересные факты о синицах</vt:lpstr>
      <vt:lpstr>Интересные факты о синицах</vt:lpstr>
      <vt:lpstr>Презентация PowerPoint</vt:lpstr>
      <vt:lpstr>Покормите птиц Александр Яшин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Татьяна</cp:lastModifiedBy>
  <cp:revision>22</cp:revision>
  <dcterms:created xsi:type="dcterms:W3CDTF">2014-08-08T16:01:14Z</dcterms:created>
  <dcterms:modified xsi:type="dcterms:W3CDTF">2022-11-08T19:07:34Z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445446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