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6" r:id="rId10"/>
    <p:sldId id="267" r:id="rId11"/>
    <p:sldId id="270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D7E5-FB11-4812-9650-085AAA358C8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8954-FACE-4772-9989-D35BAE12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D7E5-FB11-4812-9650-085AAA358C8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8954-FACE-4772-9989-D35BAE12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0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D7E5-FB11-4812-9650-085AAA358C8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8954-FACE-4772-9989-D35BAE12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4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D7E5-FB11-4812-9650-085AAA358C8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8954-FACE-4772-9989-D35BAE12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0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D7E5-FB11-4812-9650-085AAA358C8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8954-FACE-4772-9989-D35BAE12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20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D7E5-FB11-4812-9650-085AAA358C8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8954-FACE-4772-9989-D35BAE12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7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D7E5-FB11-4812-9650-085AAA358C8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8954-FACE-4772-9989-D35BAE12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5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D7E5-FB11-4812-9650-085AAA358C8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8954-FACE-4772-9989-D35BAE12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6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D7E5-FB11-4812-9650-085AAA358C8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8954-FACE-4772-9989-D35BAE12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6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D7E5-FB11-4812-9650-085AAA358C8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8954-FACE-4772-9989-D35BAE12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D7E5-FB11-4812-9650-085AAA358C8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8954-FACE-4772-9989-D35BAE12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5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D7E5-FB11-4812-9650-085AAA358C81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38954-FACE-4772-9989-D35BAE12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96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" y="11632"/>
            <a:ext cx="9144000" cy="6846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717033"/>
            <a:ext cx="72008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abriola" panose="04040605051002020D02" pitchFamily="82" charset="0"/>
              </a:rPr>
              <a:t/>
            </a:r>
            <a:br>
              <a:rPr lang="ru-RU" b="1" dirty="0" smtClean="0">
                <a:latin typeface="Gabriola" panose="04040605051002020D02" pitchFamily="82" charset="0"/>
              </a:rPr>
            </a:br>
            <a:r>
              <a:rPr lang="ru-RU" b="1" dirty="0">
                <a:latin typeface="Gabriola" panose="04040605051002020D02" pitchFamily="82" charset="0"/>
              </a:rPr>
              <a:t/>
            </a:r>
            <a:br>
              <a:rPr lang="ru-RU" b="1" dirty="0">
                <a:latin typeface="Gabriola" panose="04040605051002020D02" pitchFamily="82" charset="0"/>
              </a:rPr>
            </a:br>
            <a:r>
              <a:rPr lang="ru-RU" b="1" dirty="0" smtClean="0">
                <a:latin typeface="Gabriola" panose="04040605051002020D02" pitchFamily="82" charset="0"/>
              </a:rPr>
              <a:t/>
            </a:r>
            <a:br>
              <a:rPr lang="ru-RU" b="1" dirty="0" smtClean="0">
                <a:latin typeface="Gabriola" panose="04040605051002020D02" pitchFamily="82" charset="0"/>
              </a:rPr>
            </a:br>
            <a:r>
              <a:rPr lang="ru-RU" sz="4000" b="1" dirty="0" smtClean="0">
                <a:latin typeface="Gabriola" panose="04040605051002020D02" pitchFamily="82" charset="0"/>
              </a:rPr>
              <a:t>МДОУ </a:t>
            </a:r>
            <a:r>
              <a:rPr lang="ru-RU" sz="4000" b="1" dirty="0">
                <a:latin typeface="Gabriola" panose="04040605051002020D02" pitchFamily="82" charset="0"/>
              </a:rPr>
              <a:t>«Детский сад № 47»</a:t>
            </a:r>
            <a:br>
              <a:rPr lang="ru-RU" sz="4000" b="1" dirty="0">
                <a:latin typeface="Gabriola" panose="04040605051002020D02" pitchFamily="82" charset="0"/>
              </a:rPr>
            </a:br>
            <a:r>
              <a:rPr lang="ru-RU" sz="4000" b="1" dirty="0" smtClean="0">
                <a:latin typeface="Gabriola" panose="04040605051002020D02" pitchFamily="82" charset="0"/>
              </a:rPr>
              <a:t>г. Ярославль</a:t>
            </a:r>
            <a:r>
              <a:rPr lang="ru-RU" b="1" dirty="0">
                <a:latin typeface="Gabriola" panose="04040605051002020D02" pitchFamily="82" charset="0"/>
              </a:rPr>
              <a:t/>
            </a:r>
            <a:br>
              <a:rPr lang="ru-RU" b="1" dirty="0">
                <a:latin typeface="Gabriola" panose="04040605051002020D02" pitchFamily="82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6984776" cy="3024336"/>
          </a:xfrm>
        </p:spPr>
        <p:txBody>
          <a:bodyPr>
            <a:normAutofit lnSpcReduction="10000"/>
          </a:bodyPr>
          <a:lstStyle/>
          <a:p>
            <a:r>
              <a:rPr lang="ru-RU" sz="7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ПОРТФОЛИО</a:t>
            </a:r>
          </a:p>
          <a:p>
            <a:r>
              <a:rPr lang="ru-RU" sz="5400" b="1" dirty="0">
                <a:solidFill>
                  <a:schemeClr val="tx1"/>
                </a:solidFill>
                <a:latin typeface="Gabriola" panose="04040605051002020D02" pitchFamily="82" charset="0"/>
              </a:rPr>
              <a:t>в</a:t>
            </a:r>
            <a:r>
              <a:rPr lang="ru-RU" sz="5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оспитателя </a:t>
            </a:r>
          </a:p>
          <a:p>
            <a:r>
              <a:rPr lang="ru-RU" sz="5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Беловой Светлана Юрьевна</a:t>
            </a:r>
          </a:p>
          <a:p>
            <a:endParaRPr lang="ru-RU" sz="5400" b="1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Bookman Old Style" panose="02050604050505020204" pitchFamily="18" charset="0"/>
              </a:rPr>
              <a:t>Игровые ситуации «Кукла Катя заболела», «Больница».</a:t>
            </a:r>
            <a:br>
              <a:rPr lang="ru-RU" sz="2400" dirty="0">
                <a:latin typeface="Bookman Old Style" panose="02050604050505020204" pitchFamily="18" charset="0"/>
              </a:rPr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995936" cy="2996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56" y="2708920"/>
            <a:ext cx="4416491" cy="33123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06702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Bookman Old Style" panose="02050604050505020204" pitchFamily="18" charset="0"/>
              </a:rPr>
              <a:t>Открывается больница. </a:t>
            </a:r>
          </a:p>
          <a:p>
            <a:r>
              <a:rPr lang="ru-RU" b="1" i="1" dirty="0">
                <a:latin typeface="Bookman Old Style" panose="02050604050505020204" pitchFamily="18" charset="0"/>
              </a:rPr>
              <a:t> Приходите к нам лечиться.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630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Bookman Old Style" panose="02050604050505020204" pitchFamily="18" charset="0"/>
              </a:rPr>
              <a:t>Заходите  в кабинет!</a:t>
            </a:r>
          </a:p>
          <a:p>
            <a:r>
              <a:rPr lang="ru-RU" b="1" i="1" dirty="0" smtClean="0">
                <a:latin typeface="Bookman Old Style" panose="02050604050505020204" pitchFamily="18" charset="0"/>
              </a:rPr>
              <a:t>Как </a:t>
            </a:r>
            <a:r>
              <a:rPr lang="ru-RU" b="1" i="1" dirty="0">
                <a:latin typeface="Bookman Old Style" panose="02050604050505020204" pitchFamily="18" charset="0"/>
              </a:rPr>
              <a:t>зовут вас? Сколько лет? </a:t>
            </a:r>
          </a:p>
        </p:txBody>
      </p:sp>
    </p:spTree>
    <p:extLst>
      <p:ext uri="{BB962C8B-B14F-4D97-AF65-F5344CB8AC3E}">
        <p14:creationId xmlns:p14="http://schemas.microsoft.com/office/powerpoint/2010/main" val="33724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66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3429000"/>
            <a:ext cx="3744416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0988"/>
            <a:ext cx="3912435" cy="29343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6016" y="980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Bookman Old Style" panose="02050604050505020204" pitchFamily="18" charset="0"/>
              </a:rPr>
              <a:t>Ай, </a:t>
            </a:r>
            <a:r>
              <a:rPr lang="ru-RU" b="1" i="1" dirty="0" err="1">
                <a:latin typeface="Bookman Old Style" panose="02050604050505020204" pitchFamily="18" charset="0"/>
              </a:rPr>
              <a:t>яй</a:t>
            </a:r>
            <a:r>
              <a:rPr lang="ru-RU" b="1" i="1" dirty="0">
                <a:latin typeface="Bookman Old Style" panose="02050604050505020204" pitchFamily="18" charset="0"/>
              </a:rPr>
              <a:t>, </a:t>
            </a:r>
            <a:r>
              <a:rPr lang="ru-RU" b="1" i="1" dirty="0" err="1">
                <a:latin typeface="Bookman Old Style" panose="02050604050505020204" pitchFamily="18" charset="0"/>
              </a:rPr>
              <a:t>яй</a:t>
            </a:r>
            <a:r>
              <a:rPr lang="ru-RU" b="1" i="1" dirty="0">
                <a:latin typeface="Bookman Old Style" panose="02050604050505020204" pitchFamily="18" charset="0"/>
              </a:rPr>
              <a:t>! У вас - ангина.</a:t>
            </a:r>
          </a:p>
          <a:p>
            <a:r>
              <a:rPr lang="ru-RU" b="1" i="1" dirty="0">
                <a:latin typeface="Bookman Old Style" panose="02050604050505020204" pitchFamily="18" charset="0"/>
              </a:rPr>
              <a:t> Принимайте витамины. </a:t>
            </a:r>
          </a:p>
          <a:p>
            <a:r>
              <a:rPr lang="ru-RU" b="1" i="1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34" y="2852936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8" y="188640"/>
            <a:ext cx="4392488" cy="3294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64" y="2996952"/>
            <a:ext cx="4704523" cy="35283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4221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Bookman Old Style" panose="02050604050505020204" pitchFamily="18" charset="0"/>
              </a:rPr>
              <a:t>Ну, а вы, что побледнели?</a:t>
            </a:r>
          </a:p>
          <a:p>
            <a:r>
              <a:rPr lang="ru-RU" b="1" i="1" dirty="0">
                <a:latin typeface="Bookman Old Style" panose="02050604050505020204" pitchFamily="18" charset="0"/>
              </a:rPr>
              <a:t> Видно сильно заболели.</a:t>
            </a:r>
          </a:p>
          <a:p>
            <a:r>
              <a:rPr lang="ru-RU" b="1" i="1" dirty="0">
                <a:latin typeface="Bookman Old Style" panose="02050604050505020204" pitchFamily="18" charset="0"/>
              </a:rPr>
              <a:t> Срочно сделаем укол,</a:t>
            </a:r>
          </a:p>
          <a:p>
            <a:r>
              <a:rPr lang="ru-RU" b="1" i="1" dirty="0">
                <a:latin typeface="Bookman Old Style" panose="02050604050505020204" pitchFamily="18" charset="0"/>
              </a:rPr>
              <a:t> И  дадим </a:t>
            </a:r>
            <a:r>
              <a:rPr lang="ru-RU" b="1" i="1" dirty="0" smtClean="0">
                <a:latin typeface="Bookman Old Style" panose="02050604050505020204" pitchFamily="18" charset="0"/>
              </a:rPr>
              <a:t>вам </a:t>
            </a:r>
            <a:r>
              <a:rPr lang="ru-RU" b="1" i="1" dirty="0" err="1" smtClean="0">
                <a:latin typeface="Bookman Old Style" panose="02050604050505020204" pitchFamily="18" charset="0"/>
              </a:rPr>
              <a:t>карвалол</a:t>
            </a:r>
            <a:r>
              <a:rPr lang="ru-RU" b="1" i="1" dirty="0" smtClean="0">
                <a:latin typeface="Bookman Old Style" panose="02050604050505020204" pitchFamily="18" charset="0"/>
              </a:rPr>
              <a:t>.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85672" cy="68720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688" y="188640"/>
            <a:ext cx="8219256" cy="617869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Bookman Old Style" panose="02050604050505020204" pitchFamily="18" charset="0"/>
              </a:rPr>
              <a:t/>
            </a:r>
            <a:br>
              <a:rPr lang="ru-RU" sz="2400" dirty="0" smtClean="0">
                <a:latin typeface="Bookman Old Style" panose="02050604050505020204" pitchFamily="18" charset="0"/>
              </a:rPr>
            </a:br>
            <a:r>
              <a:rPr lang="ru-RU" sz="2400" dirty="0">
                <a:latin typeface="Bookman Old Style" panose="02050604050505020204" pitchFamily="18" charset="0"/>
              </a:rPr>
              <a:t/>
            </a:r>
            <a:br>
              <a:rPr lang="ru-RU" sz="2400" dirty="0">
                <a:latin typeface="Bookman Old Style" panose="02050604050505020204" pitchFamily="18" charset="0"/>
              </a:rPr>
            </a:b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933056"/>
            <a:ext cx="6192688" cy="208823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prstClr val="black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Мы пока еще ребята,</a:t>
            </a:r>
            <a:endParaRPr lang="ru-RU" sz="1400" b="1" i="1" dirty="0">
              <a:solidFill>
                <a:prstClr val="black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prstClr val="black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Не умеем мы считать,</a:t>
            </a:r>
            <a:endParaRPr lang="ru-RU" sz="1400" b="1" i="1" dirty="0">
              <a:solidFill>
                <a:prstClr val="black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prstClr val="black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Может знаний маловато,</a:t>
            </a:r>
            <a:endParaRPr lang="ru-RU" sz="1400" b="1" i="1" dirty="0">
              <a:solidFill>
                <a:prstClr val="black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prstClr val="black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Но ведь можно помечтать!</a:t>
            </a:r>
            <a:endParaRPr lang="ru-RU" sz="1400" b="1" i="1" dirty="0">
              <a:solidFill>
                <a:prstClr val="black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prstClr val="black"/>
              </a:solidFill>
              <a:latin typeface="Bookman Old Style" panose="02050604050505020204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i="1" dirty="0">
              <a:solidFill>
                <a:prstClr val="black"/>
              </a:solidFill>
              <a:latin typeface="Bookman Old Style" panose="02050604050505020204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prstClr val="black"/>
              </a:solidFill>
              <a:latin typeface="Bookman Old Style" panose="02050604050505020204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i="1" dirty="0">
              <a:solidFill>
                <a:prstClr val="black"/>
              </a:solidFill>
              <a:latin typeface="Bookman Old Style" panose="02050604050505020204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lang="ru-RU" sz="1400" b="1" i="1" dirty="0">
                <a:solidFill>
                  <a:prstClr val="black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врачом, наверно, буду,</a:t>
            </a:r>
            <a:endParaRPr lang="ru-RU" sz="1400" b="1" i="1" dirty="0">
              <a:solidFill>
                <a:prstClr val="black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prstClr val="black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Стану я лечить людей!</a:t>
            </a:r>
            <a:endParaRPr lang="ru-RU" sz="1400" b="1" i="1" dirty="0">
              <a:solidFill>
                <a:prstClr val="black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prstClr val="black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Буду ездить я повсюду</a:t>
            </a:r>
            <a:endParaRPr lang="ru-RU" sz="1400" b="1" i="1" dirty="0">
              <a:solidFill>
                <a:prstClr val="black"/>
              </a:solidFill>
              <a:latin typeface="Bookman Old Style" panose="02050604050505020204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prstClr val="black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И спасать </a:t>
            </a:r>
            <a:r>
              <a:rPr lang="ru-RU" sz="1400" b="1" i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больных людей!</a:t>
            </a:r>
            <a:endParaRPr lang="ru-RU" sz="1400" b="1" i="1" dirty="0">
              <a:solidFill>
                <a:prstClr val="black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0688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Bookman Old Style" panose="02050604050505020204" pitchFamily="18" charset="0"/>
              </a:rPr>
              <a:t>Результат: </a:t>
            </a:r>
            <a:r>
              <a:rPr lang="ru-RU" sz="2400" dirty="0">
                <a:latin typeface="Bookman Old Style" panose="02050604050505020204" pitchFamily="18" charset="0"/>
              </a:rPr>
              <a:t>у детей сформировано представление о профессии врача;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- дети умеют воспроизводить в игре различные действия, которые наблюдают в жизни, используя игровой материал и предметы-заместители; 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- умеют играть, объединяясь в игре,  слушать партнеров, соединять их замыслы со своими;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- умеют расширять сюжет игры, вводя новых персонажей (работника регистратуры, фармацевта).</a:t>
            </a:r>
          </a:p>
          <a:p>
            <a:endParaRPr lang="ru-RU" sz="2400" b="1" i="1" dirty="0">
              <a:latin typeface="Bookman Old Style" panose="02050604050505020204" pitchFamily="18" charset="0"/>
            </a:endParaRPr>
          </a:p>
          <a:p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" y="11632"/>
            <a:ext cx="9144000" cy="6846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/>
              <a:t>                                  </a:t>
            </a:r>
            <a:r>
              <a:rPr lang="ru-RU" sz="2000" dirty="0">
                <a:latin typeface="Bookman Old Style" panose="02050604050505020204" pitchFamily="18" charset="0"/>
              </a:rPr>
              <a:t/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/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1600" dirty="0">
                <a:latin typeface="Bookman Old Style" panose="02050604050505020204" pitchFamily="18" charset="0"/>
              </a:rPr>
              <a:t/>
            </a:r>
            <a:br>
              <a:rPr lang="ru-RU" sz="1600" dirty="0">
                <a:latin typeface="Bookman Old Style" panose="02050604050505020204" pitchFamily="18" charset="0"/>
              </a:rPr>
            </a:br>
            <a:r>
              <a:rPr lang="ru-RU" sz="6700" b="1" dirty="0" smtClean="0">
                <a:latin typeface="Gabriola" panose="04040605051002020D02" pitchFamily="82" charset="0"/>
              </a:rPr>
              <a:t>Содержание</a:t>
            </a:r>
            <a:r>
              <a:rPr lang="ru-RU" sz="1600" dirty="0" smtClean="0">
                <a:latin typeface="Bookman Old Style" panose="02050604050505020204" pitchFamily="18" charset="0"/>
              </a:rPr>
              <a:t/>
            </a:r>
            <a:br>
              <a:rPr lang="ru-RU" sz="1600" dirty="0" smtClean="0">
                <a:latin typeface="Bookman Old Style" panose="02050604050505020204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Gabriola" panose="04040605051002020D02" pitchFamily="82" charset="0"/>
              </a:rPr>
              <a:t>Визитная карточка</a:t>
            </a:r>
          </a:p>
          <a:p>
            <a:r>
              <a:rPr lang="ru-RU" sz="2800" b="1" dirty="0" smtClean="0">
                <a:latin typeface="Gabriola" panose="04040605051002020D02" pitchFamily="82" charset="0"/>
              </a:rPr>
              <a:t>Самообразование</a:t>
            </a:r>
          </a:p>
          <a:p>
            <a:r>
              <a:rPr lang="ru-RU" sz="2800" b="1" dirty="0" smtClean="0">
                <a:latin typeface="Gabriola" panose="04040605051002020D02" pitchFamily="82" charset="0"/>
              </a:rPr>
              <a:t>Мои достижения</a:t>
            </a:r>
          </a:p>
          <a:p>
            <a:r>
              <a:rPr lang="ru-RU" sz="2800" b="1" dirty="0" smtClean="0">
                <a:latin typeface="Gabriola" panose="04040605051002020D02" pitchFamily="82" charset="0"/>
              </a:rPr>
              <a:t>Достижения моих воспитанников</a:t>
            </a:r>
          </a:p>
          <a:p>
            <a:r>
              <a:rPr lang="ru-RU" sz="2800" b="1" dirty="0" smtClean="0">
                <a:latin typeface="Gabriola" panose="04040605051002020D02" pitchFamily="82" charset="0"/>
              </a:rPr>
              <a:t>Достижения моей группы</a:t>
            </a:r>
          </a:p>
          <a:p>
            <a:r>
              <a:rPr lang="ru-RU" sz="2800" b="1" dirty="0" smtClean="0">
                <a:latin typeface="Gabriola" panose="04040605051002020D02" pitchFamily="82" charset="0"/>
              </a:rPr>
              <a:t>Общественная деятельность</a:t>
            </a:r>
          </a:p>
          <a:p>
            <a:r>
              <a:rPr lang="ru-RU" sz="2800" b="1" dirty="0" smtClean="0">
                <a:latin typeface="Gabriola" panose="04040605051002020D02" pitchFamily="82" charset="0"/>
              </a:rPr>
              <a:t>Мои разработки и публикации</a:t>
            </a:r>
          </a:p>
          <a:p>
            <a:endParaRPr lang="ru-RU" sz="2800" b="1" dirty="0" smtClean="0">
              <a:latin typeface="Gabriola" panose="04040605051002020D02" pitchFamily="82" charset="0"/>
            </a:endParaRPr>
          </a:p>
          <a:p>
            <a:endParaRPr lang="ru-RU" sz="28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i="1" dirty="0" smtClean="0">
                <a:latin typeface="Bookman Old Style" panose="02050604050505020204" pitchFamily="18" charset="0"/>
              </a:rPr>
              <a:t> </a:t>
            </a:r>
            <a:endParaRPr lang="ru-RU" sz="2400" i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" y="11632"/>
            <a:ext cx="9144000" cy="68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" y="11632"/>
            <a:ext cx="9144000" cy="6846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/>
          </a:bodyPr>
          <a:lstStyle/>
          <a:p>
            <a:pPr algn="l"/>
            <a:r>
              <a:rPr lang="ru-RU" sz="2700" dirty="0">
                <a:latin typeface="Bookman Old Style" panose="02050604050505020204" pitchFamily="18" charset="0"/>
              </a:rPr>
              <a:t/>
            </a:r>
            <a:br>
              <a:rPr lang="ru-RU" sz="2700" dirty="0">
                <a:latin typeface="Bookman Old Style" panose="02050604050505020204" pitchFamily="18" charset="0"/>
              </a:rPr>
            </a:br>
            <a:r>
              <a:rPr lang="ru-RU" sz="2700" dirty="0">
                <a:latin typeface="Bookman Old Style" panose="02050604050505020204" pitchFamily="18" charset="0"/>
              </a:rPr>
              <a:t/>
            </a:r>
            <a:br>
              <a:rPr lang="ru-RU" sz="2700" dirty="0">
                <a:latin typeface="Bookman Old Style" panose="02050604050505020204" pitchFamily="18" charset="0"/>
              </a:rPr>
            </a:br>
            <a:endParaRPr lang="ru-RU" sz="27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" y="11632"/>
            <a:ext cx="9144000" cy="6846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378498"/>
          </a:xfrm>
        </p:spPr>
        <p:txBody>
          <a:bodyPr>
            <a:norm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ru-RU" sz="2400" dirty="0">
                <a:latin typeface="Bookman Old Style" panose="02050604050505020204" pitchFamily="18" charset="0"/>
                <a:cs typeface="Arial" pitchFamily="34" charset="0"/>
              </a:rPr>
              <a:t/>
            </a:r>
            <a:br>
              <a:rPr lang="ru-RU" sz="2400" dirty="0">
                <a:latin typeface="Bookman Old Style" panose="02050604050505020204" pitchFamily="18" charset="0"/>
                <a:cs typeface="Arial" pitchFamily="34" charset="0"/>
              </a:rPr>
            </a:b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8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034682"/>
          </a:xfrm>
        </p:spPr>
        <p:txBody>
          <a:bodyPr>
            <a:normAutofit/>
          </a:bodyPr>
          <a:lstStyle/>
          <a:p>
            <a:pPr lvl="0" algn="l"/>
            <a:r>
              <a:rPr lang="ru-RU" sz="2700" b="1" i="1" dirty="0" smtClean="0">
                <a:latin typeface="Bookman Old Style" panose="02050604050505020204" pitchFamily="18" charset="0"/>
              </a:rPr>
              <a:t>Основной этап</a:t>
            </a:r>
            <a:br>
              <a:rPr lang="ru-RU" sz="2700" b="1" i="1" dirty="0" smtClean="0">
                <a:latin typeface="Bookman Old Style" panose="02050604050505020204" pitchFamily="18" charset="0"/>
              </a:rPr>
            </a:br>
            <a:r>
              <a:rPr lang="ru-RU" sz="2400" b="1" i="1" dirty="0" smtClean="0">
                <a:latin typeface="Bookman Old Style" panose="02050604050505020204" pitchFamily="18" charset="0"/>
              </a:rPr>
              <a:t/>
            </a:r>
            <a:br>
              <a:rPr lang="ru-RU" sz="2400" b="1" i="1" dirty="0" smtClean="0">
                <a:latin typeface="Bookman Old Style" panose="02050604050505020204" pitchFamily="18" charset="0"/>
              </a:rPr>
            </a:br>
            <a:r>
              <a:rPr lang="ru-RU" sz="2400" i="1" dirty="0" smtClean="0">
                <a:latin typeface="Bookman Old Style" panose="02050604050505020204" pitchFamily="18" charset="0"/>
              </a:rPr>
              <a:t>- </a:t>
            </a:r>
            <a:r>
              <a:rPr lang="ru-RU" sz="2400" dirty="0" smtClean="0">
                <a:latin typeface="Bookman Old Style" panose="02050604050505020204" pitchFamily="18" charset="0"/>
              </a:rPr>
              <a:t>Беседы </a:t>
            </a:r>
            <a:r>
              <a:rPr lang="ru-RU" sz="2400" dirty="0">
                <a:latin typeface="Bookman Old Style" panose="02050604050505020204" pitchFamily="18" charset="0"/>
              </a:rPr>
              <a:t>«Кто на помощь к нам придет?», «Что нужно доктору для работы?».</a:t>
            </a:r>
            <a:br>
              <a:rPr lang="ru-RU" sz="2400" dirty="0">
                <a:latin typeface="Bookman Old Style" panose="02050604050505020204" pitchFamily="18" charset="0"/>
              </a:rPr>
            </a:br>
            <a:r>
              <a:rPr lang="ru-RU" sz="2400" dirty="0" smtClean="0">
                <a:latin typeface="Bookman Old Style" panose="02050604050505020204" pitchFamily="18" charset="0"/>
              </a:rPr>
              <a:t>- Чтение </a:t>
            </a:r>
            <a:r>
              <a:rPr lang="ru-RU" sz="2400" dirty="0">
                <a:latin typeface="Bookman Old Style" panose="02050604050505020204" pitchFamily="18" charset="0"/>
              </a:rPr>
              <a:t>художественной литературы К. Чуковский «Айболит</a:t>
            </a:r>
            <a:r>
              <a:rPr lang="ru-RU" sz="2400" dirty="0" smtClean="0">
                <a:latin typeface="Bookman Old Style" panose="02050604050505020204" pitchFamily="18" charset="0"/>
              </a:rPr>
              <a:t>», В</a:t>
            </a:r>
            <a:r>
              <a:rPr lang="ru-RU" sz="2400" dirty="0">
                <a:latin typeface="Bookman Old Style" panose="02050604050505020204" pitchFamily="18" charset="0"/>
              </a:rPr>
              <a:t>. </a:t>
            </a:r>
            <a:r>
              <a:rPr lang="ru-RU" sz="2400" dirty="0" err="1">
                <a:latin typeface="Bookman Old Style" panose="02050604050505020204" pitchFamily="18" charset="0"/>
              </a:rPr>
              <a:t>Сутеев</a:t>
            </a:r>
            <a:r>
              <a:rPr lang="ru-RU" sz="2400" dirty="0">
                <a:latin typeface="Bookman Old Style" panose="02050604050505020204" pitchFamily="18" charset="0"/>
              </a:rPr>
              <a:t> «Про бегемота, который боялся прививок», Е. Благинина «Больной зайка», А. Крылов «Заболел </a:t>
            </a:r>
            <a:r>
              <a:rPr lang="ru-RU" sz="2400" dirty="0" smtClean="0">
                <a:latin typeface="Bookman Old Style" panose="02050604050505020204" pitchFamily="18" charset="0"/>
              </a:rPr>
              <a:t>петух ангиной».</a:t>
            </a:r>
            <a:r>
              <a:rPr lang="ru-RU" sz="2400" dirty="0">
                <a:latin typeface="Bookman Old Style" panose="02050604050505020204" pitchFamily="18" charset="0"/>
              </a:rPr>
              <a:t/>
            </a:r>
            <a:br>
              <a:rPr lang="ru-RU" sz="2400" dirty="0">
                <a:latin typeface="Bookman Old Style" panose="02050604050505020204" pitchFamily="18" charset="0"/>
              </a:rPr>
            </a:br>
            <a:r>
              <a:rPr lang="ru-RU" sz="2400" dirty="0" smtClean="0">
                <a:latin typeface="Bookman Old Style" panose="02050604050505020204" pitchFamily="18" charset="0"/>
              </a:rPr>
              <a:t>- Обсуждение </a:t>
            </a:r>
            <a:r>
              <a:rPr lang="ru-RU" sz="2400" dirty="0">
                <a:latin typeface="Bookman Old Style" panose="02050604050505020204" pitchFamily="18" charset="0"/>
              </a:rPr>
              <a:t>сюжетов, поступков героев.</a:t>
            </a:r>
            <a:br>
              <a:rPr lang="ru-RU" sz="2400" dirty="0">
                <a:latin typeface="Bookman Old Style" panose="02050604050505020204" pitchFamily="18" charset="0"/>
              </a:rPr>
            </a:br>
            <a:r>
              <a:rPr lang="ru-RU" sz="2400" dirty="0" smtClean="0">
                <a:latin typeface="Bookman Old Style" panose="02050604050505020204" pitchFamily="18" charset="0"/>
              </a:rPr>
              <a:t>-</a:t>
            </a:r>
            <a:r>
              <a:rPr lang="ru-RU" sz="2400" dirty="0">
                <a:latin typeface="Bookman Old Style" panose="02050604050505020204" pitchFamily="18" charset="0"/>
              </a:rPr>
              <a:t>Изобразительная деятельность. Лепка «</a:t>
            </a:r>
            <a:r>
              <a:rPr lang="ru-RU" sz="2400" dirty="0" err="1">
                <a:latin typeface="Bookman Old Style" panose="02050604050505020204" pitchFamily="18" charset="0"/>
              </a:rPr>
              <a:t>Витаминки</a:t>
            </a:r>
            <a:r>
              <a:rPr lang="ru-RU" sz="2400" dirty="0">
                <a:latin typeface="Bookman Old Style" panose="02050604050505020204" pitchFamily="18" charset="0"/>
              </a:rPr>
              <a:t>». Разукрашивание и рисование недостающих деталей скорой помощи и врача.</a:t>
            </a:r>
            <a:br>
              <a:rPr lang="ru-RU" sz="2400" dirty="0">
                <a:latin typeface="Bookman Old Style" panose="02050604050505020204" pitchFamily="18" charset="0"/>
              </a:rPr>
            </a:br>
            <a:endParaRPr lang="ru-RU" sz="2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Экскурсия в медицинский кабинет</a:t>
            </a:r>
            <a:br>
              <a:rPr lang="ru-RU" sz="2400" dirty="0" smtClean="0">
                <a:latin typeface="Bookman Old Style" panose="02050604050505020204" pitchFamily="18" charset="0"/>
              </a:rPr>
            </a:b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2818798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68760"/>
            <a:ext cx="2277950" cy="40496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34467"/>
            <a:ext cx="2277950" cy="40496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520" y="4256803"/>
            <a:ext cx="4067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Bookman Old Style" panose="02050604050505020204" pitchFamily="18" charset="0"/>
              </a:rPr>
              <a:t>В медицинский кабинет идем,</a:t>
            </a:r>
          </a:p>
          <a:p>
            <a:r>
              <a:rPr lang="ru-RU" sz="1600" b="1" i="1" dirty="0">
                <a:latin typeface="Bookman Old Style" panose="02050604050505020204" pitchFamily="18" charset="0"/>
              </a:rPr>
              <a:t>Чтобы многое узнать о нем.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8618" y="490313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>
                <a:latin typeface="Bookman Old Style" panose="02050604050505020204" pitchFamily="18" charset="0"/>
              </a:rPr>
              <a:t>Нас встречает мед. сестра  </a:t>
            </a:r>
            <a:r>
              <a:rPr lang="ru-RU" sz="1600" b="1" i="1" dirty="0" smtClean="0">
                <a:latin typeface="Bookman Old Style" panose="02050604050505020204" pitchFamily="18" charset="0"/>
              </a:rPr>
              <a:t>-</a:t>
            </a:r>
            <a:r>
              <a:rPr lang="ru-RU" sz="1600" b="1" i="1" dirty="0" err="1" smtClean="0">
                <a:latin typeface="Bookman Old Style" panose="02050604050505020204" pitchFamily="18" charset="0"/>
              </a:rPr>
              <a:t>Капитоллина</a:t>
            </a:r>
            <a:r>
              <a:rPr lang="ru-RU" sz="1600" b="1" i="1" dirty="0" smtClean="0">
                <a:latin typeface="Bookman Old Style" panose="02050604050505020204" pitchFamily="18" charset="0"/>
              </a:rPr>
              <a:t> Владимировна</a:t>
            </a:r>
            <a:endParaRPr lang="ru-RU" sz="1600" b="1" i="1" dirty="0">
              <a:latin typeface="Bookman Old Style" panose="0205060405050502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19" y="5575020"/>
            <a:ext cx="4811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Bookman Old Style" panose="02050604050505020204" pitchFamily="18" charset="0"/>
              </a:rPr>
              <a:t>Расскажет о том она нам, </a:t>
            </a:r>
          </a:p>
          <a:p>
            <a:r>
              <a:rPr lang="ru-RU" sz="1600" b="1" i="1" dirty="0">
                <a:latin typeface="Bookman Old Style" panose="02050604050505020204" pitchFamily="18" charset="0"/>
              </a:rPr>
              <a:t>Как быть здоровыми и бодрыми всегда.</a:t>
            </a:r>
          </a:p>
        </p:txBody>
      </p:sp>
    </p:spTree>
    <p:extLst>
      <p:ext uri="{BB962C8B-B14F-4D97-AF65-F5344CB8AC3E}">
        <p14:creationId xmlns:p14="http://schemas.microsoft.com/office/powerpoint/2010/main" val="25082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890666"/>
          </a:xfrm>
        </p:spPr>
        <p:txBody>
          <a:bodyPr>
            <a:normAutofit/>
          </a:bodyPr>
          <a:lstStyle/>
          <a:p>
            <a:pPr algn="l"/>
            <a:r>
              <a:rPr lang="ru-RU" sz="2700" dirty="0" smtClean="0">
                <a:latin typeface="Bookman Old Style" panose="02050604050505020204" pitchFamily="18" charset="0"/>
              </a:rPr>
              <a:t>- </a:t>
            </a:r>
            <a:r>
              <a:rPr lang="ru-RU" sz="2400" dirty="0" smtClean="0">
                <a:latin typeface="Bookman Old Style" panose="02050604050505020204" pitchFamily="18" charset="0"/>
              </a:rPr>
              <a:t>Конструирование</a:t>
            </a:r>
            <a:r>
              <a:rPr lang="ru-RU" sz="2400" dirty="0">
                <a:latin typeface="Bookman Old Style" panose="02050604050505020204" pitchFamily="18" charset="0"/>
              </a:rPr>
              <a:t>: Постройка больницы, аптеки.</a:t>
            </a:r>
            <a:br>
              <a:rPr lang="ru-RU" sz="2400" dirty="0">
                <a:latin typeface="Bookman Old Style" panose="02050604050505020204" pitchFamily="18" charset="0"/>
              </a:rPr>
            </a:br>
            <a:r>
              <a:rPr lang="ru-RU" sz="2400" dirty="0" smtClean="0">
                <a:latin typeface="Bookman Old Style" panose="02050604050505020204" pitchFamily="18" charset="0"/>
              </a:rPr>
              <a:t>- Музыкальная </a:t>
            </a:r>
            <a:r>
              <a:rPr lang="ru-RU" sz="2400" dirty="0">
                <a:latin typeface="Bookman Old Style" panose="02050604050505020204" pitchFamily="18" charset="0"/>
              </a:rPr>
              <a:t>деятельность Слушание: </a:t>
            </a:r>
            <a:r>
              <a:rPr lang="ru-RU" sz="2400" dirty="0" err="1">
                <a:latin typeface="Bookman Old Style" panose="02050604050505020204" pitchFamily="18" charset="0"/>
              </a:rPr>
              <a:t>П.Чайковского</a:t>
            </a:r>
            <a:r>
              <a:rPr lang="ru-RU" sz="2400" dirty="0">
                <a:latin typeface="Bookman Old Style" panose="02050604050505020204" pitchFamily="18" charset="0"/>
              </a:rPr>
              <a:t> «Болезнь куклы».</a:t>
            </a:r>
            <a:br>
              <a:rPr lang="ru-RU" sz="2400" dirty="0">
                <a:latin typeface="Bookman Old Style" panose="02050604050505020204" pitchFamily="18" charset="0"/>
              </a:rPr>
            </a:b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</a:rPr>
              <a:t>- Работа с родителями: Повышение </a:t>
            </a:r>
            <a:r>
              <a:rPr lang="ru-RU" sz="2400" dirty="0">
                <a:latin typeface="Bookman Old Style" panose="02050604050505020204" pitchFamily="18" charset="0"/>
              </a:rPr>
              <a:t>педагогической компетенции родителей по проблеме активации игровой деятельности  дошкольников в условиях </a:t>
            </a:r>
            <a:r>
              <a:rPr lang="ru-RU" sz="2400" dirty="0" err="1" smtClean="0">
                <a:latin typeface="Bookman Old Style" panose="02050604050505020204" pitchFamily="18" charset="0"/>
              </a:rPr>
              <a:t>семьи.Наблюдение</a:t>
            </a:r>
            <a:r>
              <a:rPr lang="ru-RU" sz="2400" dirty="0" smtClean="0">
                <a:latin typeface="Bookman Old Style" panose="02050604050505020204" pitchFamily="18" charset="0"/>
              </a:rPr>
              <a:t> родителей с детьми за работой фармацевта, </a:t>
            </a:r>
            <a:r>
              <a:rPr lang="ru-RU" sz="2400" dirty="0" err="1" smtClean="0">
                <a:latin typeface="Bookman Old Style" panose="02050604050505020204" pitchFamily="18" charset="0"/>
              </a:rPr>
              <a:t>мед.сестры</a:t>
            </a:r>
            <a:r>
              <a:rPr lang="ru-RU" sz="2400" dirty="0" smtClean="0">
                <a:latin typeface="Bookman Old Style" panose="02050604050505020204" pitchFamily="18" charset="0"/>
              </a:rPr>
              <a:t> в регистратуре, врача в поликлинике.</a:t>
            </a:r>
            <a:r>
              <a:rPr lang="ru-RU" sz="2400" dirty="0">
                <a:latin typeface="Bookman Old Style" panose="02050604050505020204" pitchFamily="18" charset="0"/>
              </a:rPr>
              <a:t/>
            </a:r>
            <a:br>
              <a:rPr lang="ru-RU" sz="2400" dirty="0">
                <a:latin typeface="Bookman Old Style" panose="020506040505050202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71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64219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Bookman Old Style" panose="02050604050505020204" pitchFamily="18" charset="0"/>
              </a:rPr>
              <a:t>Дидактические игры: </a:t>
            </a:r>
            <a:br>
              <a:rPr lang="ru-RU" sz="2400" dirty="0">
                <a:latin typeface="Bookman Old Style" panose="02050604050505020204" pitchFamily="18" charset="0"/>
              </a:rPr>
            </a:br>
            <a:r>
              <a:rPr lang="ru-RU" sz="2400" dirty="0">
                <a:latin typeface="Bookman Old Style" panose="02050604050505020204" pitchFamily="18" charset="0"/>
              </a:rPr>
              <a:t>  «Кому принадлежат эти инструменты», «Найди лишнее», «Что нужно для работы врачу</a:t>
            </a:r>
            <a:r>
              <a:rPr lang="ru-RU" sz="2400" dirty="0" smtClean="0">
                <a:latin typeface="Bookman Old Style" panose="02050604050505020204" pitchFamily="18" charset="0"/>
              </a:rPr>
              <a:t>». 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176464" cy="3132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60" y="2924944"/>
            <a:ext cx="4163955" cy="312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246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Calibri</vt:lpstr>
      <vt:lpstr>Gabriola</vt:lpstr>
      <vt:lpstr>Times New Roman</vt:lpstr>
      <vt:lpstr>Тема Office</vt:lpstr>
      <vt:lpstr>   МДОУ «Детский сад № 47» г. Ярославль </vt:lpstr>
      <vt:lpstr>                                     Содержание  </vt:lpstr>
      <vt:lpstr> </vt:lpstr>
      <vt:lpstr>  </vt:lpstr>
      <vt:lpstr> </vt:lpstr>
      <vt:lpstr>Основной этап  - Беседы «Кто на помощь к нам придет?», «Что нужно доктору для работы?». - Чтение художественной литературы К. Чуковский «Айболит», В. Сутеев «Про бегемота, который боялся прививок», Е. Благинина «Больной зайка», А. Крылов «Заболел петух ангиной». - Обсуждение сюжетов, поступков героев. -Изобразительная деятельность. Лепка «Витаминки». Разукрашивание и рисование недостающих деталей скорой помощи и врача. </vt:lpstr>
      <vt:lpstr>Экскурсия в медицинский кабинет </vt:lpstr>
      <vt:lpstr>- Конструирование: Постройка больницы, аптеки. - Музыкальная деятельность Слушание: П.Чайковского «Болезнь куклы».  - Работа с родителями: Повышение педагогической компетенции родителей по проблеме активации игровой деятельности  дошкольников в условиях семьи.Наблюдение родителей с детьми за работой фармацевта, мед.сестры в регистратуре, врача в поликлинике.  </vt:lpstr>
      <vt:lpstr>Дидактические игры:    «Кому принадлежат эти инструменты», «Найди лишнее», «Что нужно для работы врачу».    </vt:lpstr>
      <vt:lpstr>Игровые ситуации «Кукла Катя заболела», «Больница». </vt:lpstr>
      <vt:lpstr>Презентация PowerPoint</vt:lpstr>
      <vt:lpstr>Презентация PowerPoint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Dkfltktw</dc:creator>
  <cp:lastModifiedBy>l</cp:lastModifiedBy>
  <cp:revision>37</cp:revision>
  <dcterms:created xsi:type="dcterms:W3CDTF">2017-03-28T15:04:21Z</dcterms:created>
  <dcterms:modified xsi:type="dcterms:W3CDTF">2019-02-01T18:26:40Z</dcterms:modified>
</cp:coreProperties>
</file>